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57" r:id="rId1"/>
    <p:sldMasterId id="2147483770" r:id="rId2"/>
  </p:sldMasterIdLst>
  <p:notesMasterIdLst>
    <p:notesMasterId r:id="rId22"/>
  </p:notesMasterIdLst>
  <p:handoutMasterIdLst>
    <p:handoutMasterId r:id="rId23"/>
  </p:handoutMasterIdLst>
  <p:sldIdLst>
    <p:sldId id="256" r:id="rId3"/>
    <p:sldId id="274" r:id="rId4"/>
    <p:sldId id="257" r:id="rId5"/>
    <p:sldId id="258" r:id="rId6"/>
    <p:sldId id="259" r:id="rId7"/>
    <p:sldId id="260" r:id="rId8"/>
    <p:sldId id="261" r:id="rId9"/>
    <p:sldId id="273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kasunic" initials="kaz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3995"/>
    <a:srgbClr val="99CC00"/>
    <a:srgbClr val="6699CC"/>
    <a:srgbClr val="660000"/>
    <a:srgbClr val="9081BC"/>
    <a:srgbClr val="CC9A1F"/>
    <a:srgbClr val="003366"/>
    <a:srgbClr val="3F53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6" autoAdjust="0"/>
    <p:restoredTop sz="91457" autoAdjust="0"/>
  </p:normalViewPr>
  <p:slideViewPr>
    <p:cSldViewPr>
      <p:cViewPr varScale="1">
        <p:scale>
          <a:sx n="83" d="100"/>
          <a:sy n="83" d="100"/>
        </p:scale>
        <p:origin x="59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notesViewPr>
    <p:cSldViewPr>
      <p:cViewPr>
        <p:scale>
          <a:sx n="90" d="100"/>
          <a:sy n="90" d="100"/>
        </p:scale>
        <p:origin x="-2694" y="-330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1"/>
          <p:cNvSpPr>
            <a:spLocks noChangeArrowheads="1"/>
          </p:cNvSpPr>
          <p:nvPr/>
        </p:nvSpPr>
        <p:spPr bwMode="auto">
          <a:xfrm>
            <a:off x="4114800" y="8731250"/>
            <a:ext cx="2157413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83" tIns="0" rIns="19083" bIns="0" anchor="b"/>
          <a:lstStyle/>
          <a:p>
            <a:pPr algn="r" defTabSz="955675">
              <a:lnSpc>
                <a:spcPct val="89000"/>
              </a:lnSpc>
              <a:spcBef>
                <a:spcPct val="40000"/>
              </a:spcBef>
            </a:pPr>
            <a:r>
              <a:rPr lang="en-US" sz="900" dirty="0"/>
              <a:t>© 2012 Carnegie Mellon University</a:t>
            </a:r>
          </a:p>
          <a:p>
            <a:pPr defTabSz="955675">
              <a:lnSpc>
                <a:spcPct val="89000"/>
              </a:lnSpc>
              <a:spcBef>
                <a:spcPct val="40000"/>
              </a:spcBef>
            </a:pPr>
            <a:r>
              <a:rPr lang="en-US" sz="800" i="1" dirty="0">
                <a:latin typeface="Times New Roman" pitchFamily="18" charset="0"/>
              </a:rPr>
              <a:t>  </a:t>
            </a:r>
          </a:p>
        </p:txBody>
      </p:sp>
      <p:sp>
        <p:nvSpPr>
          <p:cNvPr id="39939" name="Rectangle 12"/>
          <p:cNvSpPr>
            <a:spLocks noChangeArrowheads="1"/>
          </p:cNvSpPr>
          <p:nvPr/>
        </p:nvSpPr>
        <p:spPr bwMode="auto">
          <a:xfrm>
            <a:off x="6519863" y="8874125"/>
            <a:ext cx="336550" cy="22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052" tIns="44525" rIns="89052" bIns="44525">
            <a:spAutoFit/>
          </a:bodyPr>
          <a:lstStyle/>
          <a:p>
            <a:pPr algn="ctr" defTabSz="909638" eaLnBrk="0" hangingPunct="0">
              <a:lnSpc>
                <a:spcPct val="90000"/>
              </a:lnSpc>
              <a:spcBef>
                <a:spcPct val="0"/>
              </a:spcBef>
            </a:pPr>
            <a:fld id="{C91171E1-2E72-453C-8288-E7AB1EE0932D}" type="slidenum">
              <a:rPr lang="en-US" b="1"/>
              <a:pPr algn="ctr" defTabSz="909638" eaLnBrk="0" hangingPunct="0">
                <a:lnSpc>
                  <a:spcPct val="90000"/>
                </a:lnSpc>
                <a:spcBef>
                  <a:spcPct val="0"/>
                </a:spcBef>
              </a:pPr>
              <a:t>‹#›</a:t>
            </a:fld>
            <a:endParaRPr lang="en-US" b="1" dirty="0"/>
          </a:p>
        </p:txBody>
      </p:sp>
      <p:sp>
        <p:nvSpPr>
          <p:cNvPr id="39940" name="Line 15"/>
          <p:cNvSpPr>
            <a:spLocks noChangeShapeType="1"/>
          </p:cNvSpPr>
          <p:nvPr/>
        </p:nvSpPr>
        <p:spPr bwMode="auto">
          <a:xfrm flipH="1">
            <a:off x="231775" y="8758238"/>
            <a:ext cx="654685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89825" tIns="44913" rIns="89825" bIns="44913" anchor="ctr">
            <a:spAutoFit/>
          </a:bodyPr>
          <a:lstStyle/>
          <a:p>
            <a:endParaRPr lang="en-US" dirty="0"/>
          </a:p>
        </p:txBody>
      </p:sp>
      <p:pic>
        <p:nvPicPr>
          <p:cNvPr id="39941" name="Picture 16" descr="SEI_CMU_1Line_Bl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25" y="8855075"/>
            <a:ext cx="3768725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45831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8500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3450" y="4416425"/>
            <a:ext cx="5143500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3" tIns="46586" rIns="93173" bIns="465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114800" y="8731250"/>
            <a:ext cx="2157413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83" tIns="0" rIns="19083" bIns="0" numCol="1" anchor="b" anchorCtr="0" compatLnSpc="1">
            <a:prstTxWarp prst="textNoShape">
              <a:avLst/>
            </a:prstTxWarp>
          </a:bodyPr>
          <a:lstStyle>
            <a:lvl1pPr algn="r" defTabSz="957519">
              <a:lnSpc>
                <a:spcPct val="89000"/>
              </a:lnSpc>
              <a:spcBef>
                <a:spcPct val="40000"/>
              </a:spcBef>
              <a:defRPr sz="900" i="1">
                <a:latin typeface="Times New Roman" pitchFamily="18" charset="0"/>
                <a:ea typeface="ＭＳ Ｐゴシック" pitchFamily="1" charset="-128"/>
              </a:defRPr>
            </a:lvl1pPr>
          </a:lstStyle>
          <a:p>
            <a:pPr>
              <a:defRPr/>
            </a:pPr>
            <a:r>
              <a:rPr lang="en-US" dirty="0"/>
              <a:t>© 2007 Carnegie Mellon University</a:t>
            </a:r>
          </a:p>
          <a:p>
            <a:pPr>
              <a:defRPr/>
            </a:pPr>
            <a:r>
              <a:rPr lang="en-US" dirty="0"/>
              <a:t>  </a:t>
            </a:r>
          </a:p>
        </p:txBody>
      </p:sp>
      <p:sp>
        <p:nvSpPr>
          <p:cNvPr id="21509" name="Rectangle 9"/>
          <p:cNvSpPr>
            <a:spLocks noChangeArrowheads="1"/>
          </p:cNvSpPr>
          <p:nvPr/>
        </p:nvSpPr>
        <p:spPr bwMode="auto">
          <a:xfrm>
            <a:off x="6518275" y="8874125"/>
            <a:ext cx="338138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052" tIns="44525" rIns="89052" bIns="44525">
            <a:spAutoFit/>
          </a:bodyPr>
          <a:lstStyle/>
          <a:p>
            <a:pPr algn="ctr" defTabSz="909638" eaLnBrk="0" hangingPunct="0">
              <a:lnSpc>
                <a:spcPct val="90000"/>
              </a:lnSpc>
              <a:spcBef>
                <a:spcPct val="0"/>
              </a:spcBef>
            </a:pPr>
            <a:fld id="{1BDA3E01-1CE9-43E9-A958-67D12F2F989E}" type="slidenum">
              <a:rPr lang="en-US" b="1"/>
              <a:pPr algn="ctr" defTabSz="909638" eaLnBrk="0" hangingPunct="0">
                <a:lnSpc>
                  <a:spcPct val="90000"/>
                </a:lnSpc>
                <a:spcBef>
                  <a:spcPct val="0"/>
                </a:spcBef>
              </a:pPr>
              <a:t>‹#›</a:t>
            </a:fld>
            <a:endParaRPr lang="en-US" b="1" dirty="0"/>
          </a:p>
        </p:txBody>
      </p:sp>
      <p:sp>
        <p:nvSpPr>
          <p:cNvPr id="7180" name="Rectangle 1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79438" y="300038"/>
            <a:ext cx="2733675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83" tIns="0" rIns="19083" bIns="0" numCol="1" anchor="t" anchorCtr="0" compatLnSpc="1">
            <a:prstTxWarp prst="textNoShape">
              <a:avLst/>
            </a:prstTxWarp>
          </a:bodyPr>
          <a:lstStyle>
            <a:lvl1pPr defTabSz="957519" eaLnBrk="0" hangingPunct="0">
              <a:spcBef>
                <a:spcPct val="0"/>
              </a:spcBef>
              <a:defRPr b="1">
                <a:ea typeface="ＭＳ Ｐゴシック" pitchFamily="1" charset="-128"/>
              </a:defRPr>
            </a:lvl1pPr>
          </a:lstStyle>
          <a:p>
            <a:pPr>
              <a:defRPr/>
            </a:pPr>
            <a:r>
              <a:rPr lang="en-US" dirty="0"/>
              <a:t>Leading the Team</a:t>
            </a:r>
          </a:p>
        </p:txBody>
      </p:sp>
      <p:sp>
        <p:nvSpPr>
          <p:cNvPr id="7181" name="Rectangle 1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5075" y="300038"/>
            <a:ext cx="2733675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83" tIns="0" rIns="19083" bIns="0" numCol="1" anchor="t" anchorCtr="0" compatLnSpc="1">
            <a:prstTxWarp prst="textNoShape">
              <a:avLst/>
            </a:prstTxWarp>
          </a:bodyPr>
          <a:lstStyle>
            <a:lvl1pPr algn="r" defTabSz="957519" eaLnBrk="0" hangingPunct="0">
              <a:spcBef>
                <a:spcPct val="0"/>
              </a:spcBef>
              <a:defRPr>
                <a:ea typeface="ＭＳ Ｐゴシック" pitchFamily="1" charset="-128"/>
              </a:defRPr>
            </a:lvl1pPr>
          </a:lstStyle>
          <a:p>
            <a:pPr>
              <a:defRPr/>
            </a:pPr>
            <a:fld id="{6AAE978D-80D9-44DB-AE08-C4025E8D0F5F}" type="datetime1">
              <a:rPr lang="en-US"/>
              <a:pPr>
                <a:defRPr/>
              </a:pPr>
              <a:t>9/5/2018</a:t>
            </a:fld>
            <a:endParaRPr lang="en-US" dirty="0"/>
          </a:p>
        </p:txBody>
      </p:sp>
      <p:sp>
        <p:nvSpPr>
          <p:cNvPr id="21512" name="Line 17"/>
          <p:cNvSpPr>
            <a:spLocks noChangeShapeType="1"/>
          </p:cNvSpPr>
          <p:nvPr/>
        </p:nvSpPr>
        <p:spPr bwMode="auto">
          <a:xfrm flipH="1">
            <a:off x="231775" y="8758238"/>
            <a:ext cx="654685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89825" tIns="44913" rIns="89825" bIns="44913" anchor="ctr">
            <a:spAutoFit/>
          </a:bodyPr>
          <a:lstStyle/>
          <a:p>
            <a:endParaRPr lang="en-US" dirty="0"/>
          </a:p>
        </p:txBody>
      </p:sp>
      <p:pic>
        <p:nvPicPr>
          <p:cNvPr id="21513" name="Picture 18" descr="SEI_CMU_1Line_Bl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25" y="8855075"/>
            <a:ext cx="3768725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8189457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tabLst>
        <a:tab pos="292100" algn="l"/>
        <a:tab pos="571500" algn="l"/>
      </a:tabLst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tabLst>
        <a:tab pos="292100" algn="l"/>
        <a:tab pos="571500" algn="l"/>
      </a:tabLst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tabLst>
        <a:tab pos="292100" algn="l"/>
        <a:tab pos="571500" algn="l"/>
      </a:tabLst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buChar char="•"/>
      <a:tabLst>
        <a:tab pos="292100" algn="l"/>
        <a:tab pos="571500" algn="l"/>
      </a:tabLst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tabLst>
        <a:tab pos="292100" algn="l"/>
        <a:tab pos="571500" algn="l"/>
      </a:tabLst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pitchFamily="18" charset="0"/>
              </a:rPr>
              <a:t>  </a:t>
            </a:r>
          </a:p>
        </p:txBody>
      </p:sp>
      <p:sp>
        <p:nvSpPr>
          <p:cNvPr id="22531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r>
              <a:rPr lang="en-US" dirty="0" smtClean="0"/>
              <a:t>Leading the Team</a:t>
            </a:r>
          </a:p>
        </p:txBody>
      </p:sp>
      <p:sp>
        <p:nvSpPr>
          <p:cNvPr id="225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4388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pitchFamily="18" charset="0"/>
              </a:rPr>
              <a:t>  </a:t>
            </a:r>
          </a:p>
        </p:txBody>
      </p:sp>
      <p:sp>
        <p:nvSpPr>
          <p:cNvPr id="31747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r>
              <a:rPr lang="en-US" dirty="0" smtClean="0"/>
              <a:t>Leading the Team</a:t>
            </a:r>
          </a:p>
        </p:txBody>
      </p:sp>
      <p:sp>
        <p:nvSpPr>
          <p:cNvPr id="317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008188" y="627063"/>
            <a:ext cx="2778125" cy="2082800"/>
          </a:xfrm>
          <a:ln w="12700" cap="flat">
            <a:solidFill>
              <a:schemeClr val="tx1"/>
            </a:solidFill>
          </a:ln>
        </p:spPr>
      </p:sp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7850" y="2836863"/>
            <a:ext cx="5864225" cy="5899150"/>
          </a:xfrm>
          <a:noFill/>
          <a:ln w="12700" cap="flat">
            <a:solidFill>
              <a:schemeClr val="tx1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2251" tIns="44536" rIns="92251" bIns="44536"/>
          <a:lstStyle/>
          <a:p>
            <a:pPr defTabSz="930275" eaLnBrk="1" hangingPunct="1">
              <a:tabLst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12866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pitchFamily="18" charset="0"/>
              </a:rPr>
              <a:t>  </a:t>
            </a:r>
          </a:p>
        </p:txBody>
      </p:sp>
      <p:sp>
        <p:nvSpPr>
          <p:cNvPr id="32771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r>
              <a:rPr lang="en-US" dirty="0" smtClean="0"/>
              <a:t>Leading the Team</a:t>
            </a:r>
          </a:p>
        </p:txBody>
      </p:sp>
      <p:sp>
        <p:nvSpPr>
          <p:cNvPr id="3277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008188" y="627063"/>
            <a:ext cx="2778125" cy="2082800"/>
          </a:xfrm>
          <a:ln w="12700" cap="flat">
            <a:solidFill>
              <a:schemeClr val="tx1"/>
            </a:solidFill>
          </a:ln>
        </p:spPr>
      </p:sp>
      <p:sp>
        <p:nvSpPr>
          <p:cNvPr id="327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7850" y="2836863"/>
            <a:ext cx="5864225" cy="5899150"/>
          </a:xfrm>
          <a:noFill/>
          <a:ln w="12700" cap="flat">
            <a:solidFill>
              <a:schemeClr val="tx1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2251" tIns="44536" rIns="92251" bIns="44536"/>
          <a:lstStyle/>
          <a:p>
            <a:pPr defTabSz="930275" eaLnBrk="1" hangingPunct="1">
              <a:tabLst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391331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pitchFamily="18" charset="0"/>
              </a:rPr>
              <a:t>  </a:t>
            </a:r>
          </a:p>
        </p:txBody>
      </p:sp>
      <p:sp>
        <p:nvSpPr>
          <p:cNvPr id="33795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r>
              <a:rPr lang="en-US" dirty="0" smtClean="0"/>
              <a:t>Leading the Team</a:t>
            </a: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008188" y="627063"/>
            <a:ext cx="2778125" cy="2082800"/>
          </a:xfrm>
          <a:ln w="12700" cap="flat">
            <a:solidFill>
              <a:schemeClr val="tx1"/>
            </a:solidFill>
          </a:ln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7850" y="2836863"/>
            <a:ext cx="5864225" cy="5899150"/>
          </a:xfrm>
          <a:noFill/>
          <a:ln w="12700" cap="flat">
            <a:solidFill>
              <a:schemeClr val="tx1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2251" tIns="44536" rIns="92251" bIns="44536"/>
          <a:lstStyle/>
          <a:p>
            <a:pPr defTabSz="930275" eaLnBrk="1" hangingPunct="1">
              <a:tabLst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197480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pitchFamily="18" charset="0"/>
              </a:rPr>
              <a:t>  </a:t>
            </a:r>
          </a:p>
        </p:txBody>
      </p:sp>
      <p:sp>
        <p:nvSpPr>
          <p:cNvPr id="34819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r>
              <a:rPr lang="en-US" dirty="0" smtClean="0"/>
              <a:t>Leading the Team</a:t>
            </a:r>
          </a:p>
        </p:txBody>
      </p:sp>
      <p:sp>
        <p:nvSpPr>
          <p:cNvPr id="348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008188" y="627063"/>
            <a:ext cx="2778125" cy="2082800"/>
          </a:xfrm>
          <a:ln w="12700" cap="flat">
            <a:solidFill>
              <a:schemeClr val="tx1"/>
            </a:solidFill>
          </a:ln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9935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pitchFamily="18" charset="0"/>
              </a:rPr>
              <a:t>  </a:t>
            </a:r>
          </a:p>
        </p:txBody>
      </p:sp>
      <p:sp>
        <p:nvSpPr>
          <p:cNvPr id="35843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r>
              <a:rPr lang="en-US" dirty="0" smtClean="0"/>
              <a:t>Leading the Team</a:t>
            </a:r>
          </a:p>
        </p:txBody>
      </p:sp>
      <p:sp>
        <p:nvSpPr>
          <p:cNvPr id="358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008188" y="627063"/>
            <a:ext cx="2778125" cy="2082800"/>
          </a:xfrm>
          <a:ln w="12700" cap="flat">
            <a:solidFill>
              <a:schemeClr val="tx1"/>
            </a:solidFill>
          </a:ln>
        </p:spPr>
      </p:sp>
      <p:sp>
        <p:nvSpPr>
          <p:cNvPr id="358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7850" y="2836863"/>
            <a:ext cx="5864225" cy="5899150"/>
          </a:xfrm>
          <a:noFill/>
          <a:ln w="12700" cap="flat">
            <a:solidFill>
              <a:schemeClr val="tx1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2251" tIns="44536" rIns="92251" bIns="44536"/>
          <a:lstStyle/>
          <a:p>
            <a:pPr defTabSz="930275" eaLnBrk="1" hangingPunct="1">
              <a:tabLst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488327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pitchFamily="18" charset="0"/>
              </a:rPr>
              <a:t>  </a:t>
            </a:r>
          </a:p>
        </p:txBody>
      </p:sp>
      <p:sp>
        <p:nvSpPr>
          <p:cNvPr id="36867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r>
              <a:rPr lang="en-US" dirty="0" smtClean="0"/>
              <a:t>Leading the Team</a:t>
            </a:r>
          </a:p>
        </p:txBody>
      </p:sp>
      <p:sp>
        <p:nvSpPr>
          <p:cNvPr id="368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008188" y="627063"/>
            <a:ext cx="2778125" cy="2082800"/>
          </a:xfrm>
          <a:ln w="12700" cap="flat">
            <a:solidFill>
              <a:schemeClr val="tx1"/>
            </a:solidFill>
          </a:ln>
        </p:spPr>
      </p:sp>
      <p:sp>
        <p:nvSpPr>
          <p:cNvPr id="368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7850" y="2836863"/>
            <a:ext cx="5864225" cy="5899150"/>
          </a:xfrm>
          <a:noFill/>
          <a:ln w="12700" cap="flat">
            <a:solidFill>
              <a:schemeClr val="tx1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2251" tIns="44536" rIns="92251" bIns="44536"/>
          <a:lstStyle/>
          <a:p>
            <a:pPr defTabSz="930275" eaLnBrk="1" hangingPunct="1">
              <a:tabLst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299904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2007 Carnegie Mellon University</a:t>
            </a:r>
          </a:p>
          <a:p>
            <a:pPr>
              <a:defRPr/>
            </a:pPr>
            <a:r>
              <a:rPr lang="en-US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Leading the Team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2366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pitchFamily="18" charset="0"/>
              </a:rPr>
              <a:t>  </a:t>
            </a:r>
          </a:p>
        </p:txBody>
      </p:sp>
      <p:sp>
        <p:nvSpPr>
          <p:cNvPr id="37891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r>
              <a:rPr lang="en-US" dirty="0" smtClean="0"/>
              <a:t>Leading the Team</a:t>
            </a:r>
          </a:p>
        </p:txBody>
      </p:sp>
      <p:sp>
        <p:nvSpPr>
          <p:cNvPr id="378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2213" y="706438"/>
            <a:ext cx="4625975" cy="3470275"/>
          </a:xfrm>
          <a:ln/>
        </p:spPr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14838"/>
            <a:ext cx="5146675" cy="41814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3747687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pitchFamily="18" charset="0"/>
              </a:rPr>
              <a:t>  </a:t>
            </a:r>
          </a:p>
        </p:txBody>
      </p:sp>
      <p:sp>
        <p:nvSpPr>
          <p:cNvPr id="38915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r>
              <a:rPr lang="en-US" dirty="0" smtClean="0"/>
              <a:t>Leading the Team</a:t>
            </a:r>
          </a:p>
        </p:txBody>
      </p:sp>
      <p:sp>
        <p:nvSpPr>
          <p:cNvPr id="3891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418013"/>
            <a:ext cx="5140325" cy="41798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177967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pitchFamily="18" charset="0"/>
              </a:rPr>
              <a:t>  </a:t>
            </a:r>
          </a:p>
        </p:txBody>
      </p:sp>
      <p:sp>
        <p:nvSpPr>
          <p:cNvPr id="23555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r>
              <a:rPr lang="en-US" dirty="0" smtClean="0"/>
              <a:t>Leading the Team</a:t>
            </a:r>
          </a:p>
        </p:txBody>
      </p:sp>
      <p:sp>
        <p:nvSpPr>
          <p:cNvPr id="235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008188" y="627063"/>
            <a:ext cx="2778125" cy="2082800"/>
          </a:xfrm>
          <a:ln w="12700" cap="flat">
            <a:solidFill>
              <a:schemeClr val="tx1"/>
            </a:solidFill>
          </a:ln>
        </p:spPr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7850" y="2836863"/>
            <a:ext cx="5864225" cy="5899150"/>
          </a:xfrm>
          <a:noFill/>
          <a:ln w="12700" cap="flat">
            <a:solidFill>
              <a:schemeClr val="tx1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2251" tIns="44536" rIns="92251" bIns="44536"/>
          <a:lstStyle/>
          <a:p>
            <a:pPr defTabSz="930275" eaLnBrk="1" hangingPunct="1">
              <a:tabLst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841502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pitchFamily="18" charset="0"/>
              </a:rPr>
              <a:t>  </a:t>
            </a:r>
          </a:p>
        </p:txBody>
      </p:sp>
      <p:sp>
        <p:nvSpPr>
          <p:cNvPr id="24579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r>
              <a:rPr lang="en-US" dirty="0" smtClean="0"/>
              <a:t>Leading the Team</a:t>
            </a:r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008188" y="627063"/>
            <a:ext cx="2778125" cy="2082800"/>
          </a:xfrm>
          <a:ln w="12700" cap="flat">
            <a:solidFill>
              <a:schemeClr val="tx1"/>
            </a:solidFill>
          </a:ln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7850" y="2836863"/>
            <a:ext cx="5864225" cy="5899150"/>
          </a:xfrm>
          <a:noFill/>
          <a:ln w="12700" cap="flat">
            <a:solidFill>
              <a:schemeClr val="tx1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2251" tIns="44536" rIns="92251" bIns="44536"/>
          <a:lstStyle/>
          <a:p>
            <a:pPr defTabSz="930275" eaLnBrk="1" hangingPunct="1">
              <a:tabLst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654496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pitchFamily="18" charset="0"/>
              </a:rPr>
              <a:t>  </a:t>
            </a:r>
          </a:p>
        </p:txBody>
      </p:sp>
      <p:sp>
        <p:nvSpPr>
          <p:cNvPr id="25603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r>
              <a:rPr lang="en-US" dirty="0" smtClean="0"/>
              <a:t>Leading the Team</a:t>
            </a:r>
          </a:p>
        </p:txBody>
      </p:sp>
      <p:sp>
        <p:nvSpPr>
          <p:cNvPr id="256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008188" y="627063"/>
            <a:ext cx="2778125" cy="2082800"/>
          </a:xfrm>
          <a:ln w="12700" cap="flat">
            <a:solidFill>
              <a:schemeClr val="tx1"/>
            </a:solidFill>
          </a:ln>
        </p:spPr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7850" y="2836863"/>
            <a:ext cx="5864225" cy="5899150"/>
          </a:xfrm>
          <a:noFill/>
          <a:ln w="12700" cap="flat">
            <a:solidFill>
              <a:schemeClr val="tx1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2251" tIns="44536" rIns="92251" bIns="44536"/>
          <a:lstStyle/>
          <a:p>
            <a:pPr defTabSz="930275" eaLnBrk="1" hangingPunct="1">
              <a:tabLst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974456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pitchFamily="18" charset="0"/>
              </a:rPr>
              <a:t>  </a:t>
            </a:r>
          </a:p>
        </p:txBody>
      </p:sp>
      <p:sp>
        <p:nvSpPr>
          <p:cNvPr id="26627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r>
              <a:rPr lang="en-US" dirty="0" smtClean="0"/>
              <a:t>Leading the Team</a:t>
            </a:r>
          </a:p>
        </p:txBody>
      </p:sp>
      <p:sp>
        <p:nvSpPr>
          <p:cNvPr id="2662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008188" y="627063"/>
            <a:ext cx="2778125" cy="2082800"/>
          </a:xfrm>
          <a:ln w="12700" cap="flat">
            <a:solidFill>
              <a:schemeClr val="tx1"/>
            </a:solidFill>
          </a:ln>
        </p:spPr>
      </p:sp>
      <p:sp>
        <p:nvSpPr>
          <p:cNvPr id="2662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7850" y="2836863"/>
            <a:ext cx="5864225" cy="5899150"/>
          </a:xfrm>
          <a:noFill/>
          <a:ln w="12700" cap="flat">
            <a:solidFill>
              <a:schemeClr val="tx1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2251" tIns="44536" rIns="92251" bIns="44536"/>
          <a:lstStyle/>
          <a:p>
            <a:pPr defTabSz="930275" eaLnBrk="1" hangingPunct="1">
              <a:tabLst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396281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pitchFamily="18" charset="0"/>
              </a:rPr>
              <a:t>  </a:t>
            </a:r>
          </a:p>
        </p:txBody>
      </p:sp>
      <p:sp>
        <p:nvSpPr>
          <p:cNvPr id="27651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r>
              <a:rPr lang="en-US" dirty="0" smtClean="0"/>
              <a:t>Leading the Team</a:t>
            </a:r>
          </a:p>
        </p:txBody>
      </p:sp>
      <p:sp>
        <p:nvSpPr>
          <p:cNvPr id="276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664298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pitchFamily="18" charset="0"/>
              </a:rPr>
              <a:t>  </a:t>
            </a:r>
          </a:p>
        </p:txBody>
      </p:sp>
      <p:sp>
        <p:nvSpPr>
          <p:cNvPr id="23555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r>
              <a:rPr lang="en-US" dirty="0" smtClean="0"/>
              <a:t>Leading the Team</a:t>
            </a:r>
          </a:p>
        </p:txBody>
      </p:sp>
      <p:sp>
        <p:nvSpPr>
          <p:cNvPr id="235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008188" y="627063"/>
            <a:ext cx="2778125" cy="2082800"/>
          </a:xfrm>
          <a:ln w="12700" cap="flat">
            <a:solidFill>
              <a:schemeClr val="tx1"/>
            </a:solidFill>
          </a:ln>
        </p:spPr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7850" y="2836863"/>
            <a:ext cx="5864225" cy="5899150"/>
          </a:xfrm>
          <a:noFill/>
          <a:ln w="12700" cap="flat">
            <a:solidFill>
              <a:schemeClr val="tx1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2251" tIns="44536" rIns="92251" bIns="44536"/>
          <a:lstStyle/>
          <a:p>
            <a:pPr defTabSz="930275" eaLnBrk="1" hangingPunct="1">
              <a:tabLst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824305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pitchFamily="18" charset="0"/>
              </a:rPr>
              <a:t>  </a:t>
            </a:r>
          </a:p>
        </p:txBody>
      </p:sp>
      <p:sp>
        <p:nvSpPr>
          <p:cNvPr id="29699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r>
              <a:rPr lang="en-US" dirty="0" smtClean="0"/>
              <a:t>Leading the Team</a:t>
            </a:r>
          </a:p>
        </p:txBody>
      </p:sp>
      <p:sp>
        <p:nvSpPr>
          <p:cNvPr id="2970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008188" y="627063"/>
            <a:ext cx="2778125" cy="2082800"/>
          </a:xfrm>
          <a:ln w="12700" cap="flat">
            <a:solidFill>
              <a:schemeClr val="tx1"/>
            </a:solidFill>
          </a:ln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6320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pitchFamily="18" charset="0"/>
              </a:rPr>
              <a:t>  </a:t>
            </a:r>
          </a:p>
        </p:txBody>
      </p:sp>
      <p:sp>
        <p:nvSpPr>
          <p:cNvPr id="30723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r>
              <a:rPr lang="en-US" dirty="0" smtClean="0"/>
              <a:t>Leading the Team</a:t>
            </a:r>
          </a:p>
        </p:txBody>
      </p:sp>
      <p:sp>
        <p:nvSpPr>
          <p:cNvPr id="307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008188" y="627063"/>
            <a:ext cx="2778125" cy="2082800"/>
          </a:xfrm>
          <a:ln w="12700" cap="flat">
            <a:solidFill>
              <a:schemeClr val="tx1"/>
            </a:solidFill>
          </a:ln>
        </p:spPr>
      </p:sp>
      <p:sp>
        <p:nvSpPr>
          <p:cNvPr id="307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7850" y="2836863"/>
            <a:ext cx="5864225" cy="5899150"/>
          </a:xfrm>
          <a:noFill/>
          <a:ln w="12700" cap="flat">
            <a:solidFill>
              <a:schemeClr val="tx1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2251" tIns="44536" rIns="92251" bIns="44536"/>
          <a:lstStyle/>
          <a:p>
            <a:pPr defTabSz="930275" eaLnBrk="1" hangingPunct="1">
              <a:tabLst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39196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8"/>
          <p:cNvGrpSpPr>
            <a:grpSpLocks noChangeAspect="1"/>
          </p:cNvGrpSpPr>
          <p:nvPr/>
        </p:nvGrpSpPr>
        <p:grpSpPr bwMode="auto">
          <a:xfrm>
            <a:off x="20638" y="17463"/>
            <a:ext cx="2687637" cy="4040187"/>
            <a:chOff x="13" y="15"/>
            <a:chExt cx="2741" cy="3858"/>
          </a:xfrm>
        </p:grpSpPr>
        <p:sp>
          <p:nvSpPr>
            <p:cNvPr id="22" name="Freeform 9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7"/>
            </a:xfrm>
            <a:custGeom>
              <a:avLst/>
              <a:gdLst>
                <a:gd name="T0" fmla="*/ 1009 w 1004"/>
                <a:gd name="T1" fmla="*/ 0 h 98"/>
                <a:gd name="T2" fmla="*/ 0 w 1004"/>
                <a:gd name="T3" fmla="*/ 0 h 98"/>
                <a:gd name="T4" fmla="*/ 0 w 1004"/>
                <a:gd name="T5" fmla="*/ 97 h 98"/>
                <a:gd name="T6" fmla="*/ 911 w 1004"/>
                <a:gd name="T7" fmla="*/ 97 h 98"/>
                <a:gd name="T8" fmla="*/ 1009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" name="Freeform 10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100"/>
            </a:xfrm>
            <a:custGeom>
              <a:avLst/>
              <a:gdLst>
                <a:gd name="T0" fmla="*/ 313 w 409"/>
                <a:gd name="T1" fmla="*/ 0 h 98"/>
                <a:gd name="T2" fmla="*/ 0 w 409"/>
                <a:gd name="T3" fmla="*/ 0 h 98"/>
                <a:gd name="T4" fmla="*/ 0 w 409"/>
                <a:gd name="T5" fmla="*/ 100 h 98"/>
                <a:gd name="T6" fmla="*/ 411 w 409"/>
                <a:gd name="T7" fmla="*/ 100 h 98"/>
                <a:gd name="T8" fmla="*/ 313 w 409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" name="Freeform 11"/>
            <p:cNvSpPr>
              <a:spLocks noChangeAspect="1"/>
            </p:cNvSpPr>
            <p:nvPr userDrawn="1"/>
          </p:nvSpPr>
          <p:spPr bwMode="auto">
            <a:xfrm>
              <a:off x="13" y="2789"/>
              <a:ext cx="419" cy="108"/>
            </a:xfrm>
            <a:custGeom>
              <a:avLst/>
              <a:gdLst>
                <a:gd name="T0" fmla="*/ 419 w 418"/>
                <a:gd name="T1" fmla="*/ 0 h 107"/>
                <a:gd name="T2" fmla="*/ 0 w 418"/>
                <a:gd name="T3" fmla="*/ 0 h 107"/>
                <a:gd name="T4" fmla="*/ 0 w 418"/>
                <a:gd name="T5" fmla="*/ 108 h 107"/>
                <a:gd name="T6" fmla="*/ 312 w 418"/>
                <a:gd name="T7" fmla="*/ 108 h 107"/>
                <a:gd name="T8" fmla="*/ 419 w 418"/>
                <a:gd name="T9" fmla="*/ 0 h 1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" name="Freeform 12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9"/>
            </a:xfrm>
            <a:custGeom>
              <a:avLst/>
              <a:gdLst>
                <a:gd name="T0" fmla="*/ 911 w 1004"/>
                <a:gd name="T1" fmla="*/ 0 h 98"/>
                <a:gd name="T2" fmla="*/ 0 w 1004"/>
                <a:gd name="T3" fmla="*/ 0 h 98"/>
                <a:gd name="T4" fmla="*/ 0 w 1004"/>
                <a:gd name="T5" fmla="*/ 99 h 98"/>
                <a:gd name="T6" fmla="*/ 1009 w 1004"/>
                <a:gd name="T7" fmla="*/ 99 h 98"/>
                <a:gd name="T8" fmla="*/ 911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" name="Freeform 13"/>
            <p:cNvSpPr>
              <a:spLocks noChangeAspect="1"/>
            </p:cNvSpPr>
            <p:nvPr userDrawn="1"/>
          </p:nvSpPr>
          <p:spPr bwMode="auto">
            <a:xfrm>
              <a:off x="13" y="1222"/>
              <a:ext cx="2276" cy="288"/>
            </a:xfrm>
            <a:custGeom>
              <a:avLst/>
              <a:gdLst>
                <a:gd name="T0" fmla="*/ 0 w 2266"/>
                <a:gd name="T1" fmla="*/ 288 h 285"/>
                <a:gd name="T2" fmla="*/ 2276 w 2266"/>
                <a:gd name="T3" fmla="*/ 288 h 285"/>
                <a:gd name="T4" fmla="*/ 1991 w 2266"/>
                <a:gd name="T5" fmla="*/ 0 h 285"/>
                <a:gd name="T6" fmla="*/ 0 w 2266"/>
                <a:gd name="T7" fmla="*/ 0 h 285"/>
                <a:gd name="T8" fmla="*/ 0 w 2266"/>
                <a:gd name="T9" fmla="*/ 288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" name="Freeform 14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7"/>
            </a:xfrm>
            <a:custGeom>
              <a:avLst/>
              <a:gdLst>
                <a:gd name="T0" fmla="*/ 0 w 2275"/>
                <a:gd name="T1" fmla="*/ 287 h 285"/>
                <a:gd name="T2" fmla="*/ 2001 w 2275"/>
                <a:gd name="T3" fmla="*/ 287 h 285"/>
                <a:gd name="T4" fmla="*/ 2286 w 2275"/>
                <a:gd name="T5" fmla="*/ 0 h 285"/>
                <a:gd name="T6" fmla="*/ 0 w 2275"/>
                <a:gd name="T7" fmla="*/ 0 h 285"/>
                <a:gd name="T8" fmla="*/ 0 w 2275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" name="Freeform 15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5"/>
            </a:xfrm>
            <a:custGeom>
              <a:avLst/>
              <a:gdLst>
                <a:gd name="T0" fmla="*/ 2598 w 2728"/>
                <a:gd name="T1" fmla="*/ 0 h 285"/>
                <a:gd name="T2" fmla="*/ 0 w 2728"/>
                <a:gd name="T3" fmla="*/ 0 h 285"/>
                <a:gd name="T4" fmla="*/ 0 w 2728"/>
                <a:gd name="T5" fmla="*/ 285 h 285"/>
                <a:gd name="T6" fmla="*/ 2598 w 2728"/>
                <a:gd name="T7" fmla="*/ 285 h 285"/>
                <a:gd name="T8" fmla="*/ 2741 w 2728"/>
                <a:gd name="T9" fmla="*/ 142 h 285"/>
                <a:gd name="T10" fmla="*/ 2598 w 2728"/>
                <a:gd name="T11" fmla="*/ 0 h 2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" name="Freeform 16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7"/>
            </a:xfrm>
            <a:custGeom>
              <a:avLst/>
              <a:gdLst>
                <a:gd name="T0" fmla="*/ 0 w 1671"/>
                <a:gd name="T1" fmla="*/ 287 h 285"/>
                <a:gd name="T2" fmla="*/ 1393 w 1671"/>
                <a:gd name="T3" fmla="*/ 287 h 285"/>
                <a:gd name="T4" fmla="*/ 1679 w 1671"/>
                <a:gd name="T5" fmla="*/ 0 h 285"/>
                <a:gd name="T6" fmla="*/ 0 w 1671"/>
                <a:gd name="T7" fmla="*/ 0 h 285"/>
                <a:gd name="T8" fmla="*/ 0 w 1671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0" name="Freeform 17"/>
            <p:cNvSpPr>
              <a:spLocks noChangeAspect="1"/>
            </p:cNvSpPr>
            <p:nvPr userDrawn="1"/>
          </p:nvSpPr>
          <p:spPr bwMode="auto">
            <a:xfrm>
              <a:off x="13" y="3588"/>
              <a:ext cx="1072" cy="285"/>
            </a:xfrm>
            <a:custGeom>
              <a:avLst/>
              <a:gdLst>
                <a:gd name="T0" fmla="*/ 0 w 1066"/>
                <a:gd name="T1" fmla="*/ 285 h 284"/>
                <a:gd name="T2" fmla="*/ 786 w 1066"/>
                <a:gd name="T3" fmla="*/ 285 h 284"/>
                <a:gd name="T4" fmla="*/ 1072 w 1066"/>
                <a:gd name="T5" fmla="*/ 0 h 284"/>
                <a:gd name="T6" fmla="*/ 0 w 1066"/>
                <a:gd name="T7" fmla="*/ 0 h 284"/>
                <a:gd name="T8" fmla="*/ 0 w 1066"/>
                <a:gd name="T9" fmla="*/ 285 h 2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" name="Freeform 18"/>
            <p:cNvSpPr>
              <a:spLocks noChangeAspect="1"/>
            </p:cNvSpPr>
            <p:nvPr userDrawn="1"/>
          </p:nvSpPr>
          <p:spPr bwMode="auto">
            <a:xfrm>
              <a:off x="13" y="15"/>
              <a:ext cx="1090" cy="287"/>
            </a:xfrm>
            <a:custGeom>
              <a:avLst/>
              <a:gdLst>
                <a:gd name="T0" fmla="*/ 0 w 1084"/>
                <a:gd name="T1" fmla="*/ 287 h 285"/>
                <a:gd name="T2" fmla="*/ 1090 w 1084"/>
                <a:gd name="T3" fmla="*/ 287 h 285"/>
                <a:gd name="T4" fmla="*/ 804 w 1084"/>
                <a:gd name="T5" fmla="*/ 0 h 285"/>
                <a:gd name="T6" fmla="*/ 0 w 1084"/>
                <a:gd name="T7" fmla="*/ 0 h 285"/>
                <a:gd name="T8" fmla="*/ 0 w 1084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" name="Freeform 19"/>
            <p:cNvSpPr>
              <a:spLocks noChangeAspect="1"/>
            </p:cNvSpPr>
            <p:nvPr userDrawn="1"/>
          </p:nvSpPr>
          <p:spPr bwMode="auto">
            <a:xfrm>
              <a:off x="13" y="614"/>
              <a:ext cx="1689" cy="287"/>
            </a:xfrm>
            <a:custGeom>
              <a:avLst/>
              <a:gdLst>
                <a:gd name="T0" fmla="*/ 0 w 1680"/>
                <a:gd name="T1" fmla="*/ 287 h 285"/>
                <a:gd name="T2" fmla="*/ 1689 w 1680"/>
                <a:gd name="T3" fmla="*/ 287 h 285"/>
                <a:gd name="T4" fmla="*/ 1402 w 1680"/>
                <a:gd name="T5" fmla="*/ 0 h 285"/>
                <a:gd name="T6" fmla="*/ 0 w 1680"/>
                <a:gd name="T7" fmla="*/ 0 h 285"/>
                <a:gd name="T8" fmla="*/ 0 w 1680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33" name="Rectangle 22"/>
          <p:cNvSpPr>
            <a:spLocks noChangeArrowheads="1"/>
          </p:cNvSpPr>
          <p:nvPr/>
        </p:nvSpPr>
        <p:spPr bwMode="auto">
          <a:xfrm>
            <a:off x="20638" y="6610350"/>
            <a:ext cx="912336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685" tIns="46342" rIns="92685" bIns="46342">
            <a:spAutoFit/>
          </a:bodyPr>
          <a:lstStyle/>
          <a:p>
            <a:pPr defTabSz="811213" eaLnBrk="0" hangingPunct="0">
              <a:spcBef>
                <a:spcPct val="0"/>
              </a:spcBef>
              <a:tabLst>
                <a:tab pos="7605713" algn="r"/>
              </a:tabLst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12/2012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	</a:t>
            </a:r>
          </a:p>
        </p:txBody>
      </p:sp>
      <p:pic>
        <p:nvPicPr>
          <p:cNvPr id="34" name="Picture 20" descr="SEI_CMU_1Line_Blk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685800"/>
            <a:ext cx="552291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oup 8"/>
          <p:cNvGrpSpPr>
            <a:grpSpLocks noChangeAspect="1"/>
          </p:cNvGrpSpPr>
          <p:nvPr userDrawn="1"/>
        </p:nvGrpSpPr>
        <p:grpSpPr bwMode="auto">
          <a:xfrm>
            <a:off x="20638" y="17463"/>
            <a:ext cx="2687637" cy="4040187"/>
            <a:chOff x="13" y="15"/>
            <a:chExt cx="2741" cy="3858"/>
          </a:xfrm>
        </p:grpSpPr>
        <p:sp>
          <p:nvSpPr>
            <p:cNvPr id="17" name="Freeform 9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7"/>
            </a:xfrm>
            <a:custGeom>
              <a:avLst/>
              <a:gdLst>
                <a:gd name="T0" fmla="*/ 1009 w 1004"/>
                <a:gd name="T1" fmla="*/ 0 h 98"/>
                <a:gd name="T2" fmla="*/ 0 w 1004"/>
                <a:gd name="T3" fmla="*/ 0 h 98"/>
                <a:gd name="T4" fmla="*/ 0 w 1004"/>
                <a:gd name="T5" fmla="*/ 97 h 98"/>
                <a:gd name="T6" fmla="*/ 911 w 1004"/>
                <a:gd name="T7" fmla="*/ 97 h 98"/>
                <a:gd name="T8" fmla="*/ 1009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" name="Freeform 10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100"/>
            </a:xfrm>
            <a:custGeom>
              <a:avLst/>
              <a:gdLst>
                <a:gd name="T0" fmla="*/ 313 w 409"/>
                <a:gd name="T1" fmla="*/ 0 h 98"/>
                <a:gd name="T2" fmla="*/ 0 w 409"/>
                <a:gd name="T3" fmla="*/ 0 h 98"/>
                <a:gd name="T4" fmla="*/ 0 w 409"/>
                <a:gd name="T5" fmla="*/ 100 h 98"/>
                <a:gd name="T6" fmla="*/ 411 w 409"/>
                <a:gd name="T7" fmla="*/ 100 h 98"/>
                <a:gd name="T8" fmla="*/ 313 w 409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" name="Freeform 11"/>
            <p:cNvSpPr>
              <a:spLocks noChangeAspect="1"/>
            </p:cNvSpPr>
            <p:nvPr userDrawn="1"/>
          </p:nvSpPr>
          <p:spPr bwMode="auto">
            <a:xfrm>
              <a:off x="13" y="2789"/>
              <a:ext cx="419" cy="108"/>
            </a:xfrm>
            <a:custGeom>
              <a:avLst/>
              <a:gdLst>
                <a:gd name="T0" fmla="*/ 419 w 418"/>
                <a:gd name="T1" fmla="*/ 0 h 107"/>
                <a:gd name="T2" fmla="*/ 0 w 418"/>
                <a:gd name="T3" fmla="*/ 0 h 107"/>
                <a:gd name="T4" fmla="*/ 0 w 418"/>
                <a:gd name="T5" fmla="*/ 108 h 107"/>
                <a:gd name="T6" fmla="*/ 312 w 418"/>
                <a:gd name="T7" fmla="*/ 108 h 107"/>
                <a:gd name="T8" fmla="*/ 419 w 418"/>
                <a:gd name="T9" fmla="*/ 0 h 1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" name="Freeform 12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9"/>
            </a:xfrm>
            <a:custGeom>
              <a:avLst/>
              <a:gdLst>
                <a:gd name="T0" fmla="*/ 911 w 1004"/>
                <a:gd name="T1" fmla="*/ 0 h 98"/>
                <a:gd name="T2" fmla="*/ 0 w 1004"/>
                <a:gd name="T3" fmla="*/ 0 h 98"/>
                <a:gd name="T4" fmla="*/ 0 w 1004"/>
                <a:gd name="T5" fmla="*/ 99 h 98"/>
                <a:gd name="T6" fmla="*/ 1009 w 1004"/>
                <a:gd name="T7" fmla="*/ 99 h 98"/>
                <a:gd name="T8" fmla="*/ 911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5" name="Freeform 13"/>
            <p:cNvSpPr>
              <a:spLocks noChangeAspect="1"/>
            </p:cNvSpPr>
            <p:nvPr userDrawn="1"/>
          </p:nvSpPr>
          <p:spPr bwMode="auto">
            <a:xfrm>
              <a:off x="13" y="1222"/>
              <a:ext cx="2276" cy="288"/>
            </a:xfrm>
            <a:custGeom>
              <a:avLst/>
              <a:gdLst>
                <a:gd name="T0" fmla="*/ 0 w 2266"/>
                <a:gd name="T1" fmla="*/ 288 h 285"/>
                <a:gd name="T2" fmla="*/ 2276 w 2266"/>
                <a:gd name="T3" fmla="*/ 288 h 285"/>
                <a:gd name="T4" fmla="*/ 1991 w 2266"/>
                <a:gd name="T5" fmla="*/ 0 h 285"/>
                <a:gd name="T6" fmla="*/ 0 w 2266"/>
                <a:gd name="T7" fmla="*/ 0 h 285"/>
                <a:gd name="T8" fmla="*/ 0 w 2266"/>
                <a:gd name="T9" fmla="*/ 288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" name="Freeform 14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7"/>
            </a:xfrm>
            <a:custGeom>
              <a:avLst/>
              <a:gdLst>
                <a:gd name="T0" fmla="*/ 0 w 2275"/>
                <a:gd name="T1" fmla="*/ 287 h 285"/>
                <a:gd name="T2" fmla="*/ 2001 w 2275"/>
                <a:gd name="T3" fmla="*/ 287 h 285"/>
                <a:gd name="T4" fmla="*/ 2286 w 2275"/>
                <a:gd name="T5" fmla="*/ 0 h 285"/>
                <a:gd name="T6" fmla="*/ 0 w 2275"/>
                <a:gd name="T7" fmla="*/ 0 h 285"/>
                <a:gd name="T8" fmla="*/ 0 w 2275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" name="Freeform 15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5"/>
            </a:xfrm>
            <a:custGeom>
              <a:avLst/>
              <a:gdLst>
                <a:gd name="T0" fmla="*/ 2598 w 2728"/>
                <a:gd name="T1" fmla="*/ 0 h 285"/>
                <a:gd name="T2" fmla="*/ 0 w 2728"/>
                <a:gd name="T3" fmla="*/ 0 h 285"/>
                <a:gd name="T4" fmla="*/ 0 w 2728"/>
                <a:gd name="T5" fmla="*/ 285 h 285"/>
                <a:gd name="T6" fmla="*/ 2598 w 2728"/>
                <a:gd name="T7" fmla="*/ 285 h 285"/>
                <a:gd name="T8" fmla="*/ 2741 w 2728"/>
                <a:gd name="T9" fmla="*/ 142 h 285"/>
                <a:gd name="T10" fmla="*/ 2598 w 2728"/>
                <a:gd name="T11" fmla="*/ 0 h 2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8" name="Freeform 16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7"/>
            </a:xfrm>
            <a:custGeom>
              <a:avLst/>
              <a:gdLst>
                <a:gd name="T0" fmla="*/ 0 w 1671"/>
                <a:gd name="T1" fmla="*/ 287 h 285"/>
                <a:gd name="T2" fmla="*/ 1393 w 1671"/>
                <a:gd name="T3" fmla="*/ 287 h 285"/>
                <a:gd name="T4" fmla="*/ 1679 w 1671"/>
                <a:gd name="T5" fmla="*/ 0 h 285"/>
                <a:gd name="T6" fmla="*/ 0 w 1671"/>
                <a:gd name="T7" fmla="*/ 0 h 285"/>
                <a:gd name="T8" fmla="*/ 0 w 1671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9" name="Freeform 17"/>
            <p:cNvSpPr>
              <a:spLocks noChangeAspect="1"/>
            </p:cNvSpPr>
            <p:nvPr userDrawn="1"/>
          </p:nvSpPr>
          <p:spPr bwMode="auto">
            <a:xfrm>
              <a:off x="13" y="3588"/>
              <a:ext cx="1072" cy="285"/>
            </a:xfrm>
            <a:custGeom>
              <a:avLst/>
              <a:gdLst>
                <a:gd name="T0" fmla="*/ 0 w 1066"/>
                <a:gd name="T1" fmla="*/ 285 h 284"/>
                <a:gd name="T2" fmla="*/ 786 w 1066"/>
                <a:gd name="T3" fmla="*/ 285 h 284"/>
                <a:gd name="T4" fmla="*/ 1072 w 1066"/>
                <a:gd name="T5" fmla="*/ 0 h 284"/>
                <a:gd name="T6" fmla="*/ 0 w 1066"/>
                <a:gd name="T7" fmla="*/ 0 h 284"/>
                <a:gd name="T8" fmla="*/ 0 w 1066"/>
                <a:gd name="T9" fmla="*/ 285 h 2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0" name="Freeform 18"/>
            <p:cNvSpPr>
              <a:spLocks noChangeAspect="1"/>
            </p:cNvSpPr>
            <p:nvPr userDrawn="1"/>
          </p:nvSpPr>
          <p:spPr bwMode="auto">
            <a:xfrm>
              <a:off x="13" y="15"/>
              <a:ext cx="1090" cy="287"/>
            </a:xfrm>
            <a:custGeom>
              <a:avLst/>
              <a:gdLst>
                <a:gd name="T0" fmla="*/ 0 w 1084"/>
                <a:gd name="T1" fmla="*/ 287 h 285"/>
                <a:gd name="T2" fmla="*/ 1090 w 1084"/>
                <a:gd name="T3" fmla="*/ 287 h 285"/>
                <a:gd name="T4" fmla="*/ 804 w 1084"/>
                <a:gd name="T5" fmla="*/ 0 h 285"/>
                <a:gd name="T6" fmla="*/ 0 w 1084"/>
                <a:gd name="T7" fmla="*/ 0 h 285"/>
                <a:gd name="T8" fmla="*/ 0 w 1084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1" name="Freeform 19"/>
            <p:cNvSpPr>
              <a:spLocks noChangeAspect="1"/>
            </p:cNvSpPr>
            <p:nvPr userDrawn="1"/>
          </p:nvSpPr>
          <p:spPr bwMode="auto">
            <a:xfrm>
              <a:off x="13" y="614"/>
              <a:ext cx="1689" cy="287"/>
            </a:xfrm>
            <a:custGeom>
              <a:avLst/>
              <a:gdLst>
                <a:gd name="T0" fmla="*/ 0 w 1680"/>
                <a:gd name="T1" fmla="*/ 287 h 285"/>
                <a:gd name="T2" fmla="*/ 1689 w 1680"/>
                <a:gd name="T3" fmla="*/ 287 h 285"/>
                <a:gd name="T4" fmla="*/ 1402 w 1680"/>
                <a:gd name="T5" fmla="*/ 0 h 285"/>
                <a:gd name="T6" fmla="*/ 0 w 1680"/>
                <a:gd name="T7" fmla="*/ 0 h 285"/>
                <a:gd name="T8" fmla="*/ 0 w 1680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42" name="Rectangle 22"/>
          <p:cNvSpPr>
            <a:spLocks noChangeArrowheads="1"/>
          </p:cNvSpPr>
          <p:nvPr userDrawn="1"/>
        </p:nvSpPr>
        <p:spPr bwMode="auto">
          <a:xfrm>
            <a:off x="20638" y="6610350"/>
            <a:ext cx="912336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685" tIns="46342" rIns="92685" bIns="46342">
            <a:spAutoFit/>
          </a:bodyPr>
          <a:lstStyle/>
          <a:p>
            <a:pPr defTabSz="811213" eaLnBrk="0" hangingPunct="0">
              <a:spcBef>
                <a:spcPct val="0"/>
              </a:spcBef>
              <a:tabLst>
                <a:tab pos="7605713" algn="r"/>
              </a:tabLst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12/2012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	</a:t>
            </a:r>
          </a:p>
        </p:txBody>
      </p:sp>
      <p:pic>
        <p:nvPicPr>
          <p:cNvPr id="43" name="Picture 20" descr="SEI_CMU_1Line_Blk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685800"/>
            <a:ext cx="552291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8949143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13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447800"/>
            <a:ext cx="8455025" cy="4648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903874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7338" y="546100"/>
            <a:ext cx="2125662" cy="55499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546100"/>
            <a:ext cx="6227763" cy="55499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787028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01934" y="40192"/>
            <a:ext cx="4093866" cy="146304"/>
          </a:xfrm>
        </p:spPr>
        <p:txBody>
          <a:bodyPr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Section (optional)</a:t>
            </a:r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8503920" y="0"/>
            <a:ext cx="640080" cy="640080"/>
          </a:xfrm>
        </p:spPr>
        <p:txBody>
          <a:bodyPr anchor="ctr" anchorCtr="0">
            <a:normAutofit/>
          </a:bodyPr>
          <a:lstStyle>
            <a:lvl1pPr algn="ctr">
              <a:defRPr sz="800"/>
            </a:lvl1pPr>
          </a:lstStyle>
          <a:p>
            <a:r>
              <a:rPr lang="en-US" dirty="0" smtClean="0"/>
              <a:t>Picture (Optional)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88962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8"/>
          <p:cNvGrpSpPr>
            <a:grpSpLocks noChangeAspect="1"/>
          </p:cNvGrpSpPr>
          <p:nvPr userDrawn="1"/>
        </p:nvGrpSpPr>
        <p:grpSpPr bwMode="auto">
          <a:xfrm>
            <a:off x="20638" y="17463"/>
            <a:ext cx="2687637" cy="4040187"/>
            <a:chOff x="13" y="15"/>
            <a:chExt cx="2741" cy="3858"/>
          </a:xfrm>
        </p:grpSpPr>
        <p:sp>
          <p:nvSpPr>
            <p:cNvPr id="22" name="Freeform 9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7"/>
            </a:xfrm>
            <a:custGeom>
              <a:avLst/>
              <a:gdLst>
                <a:gd name="T0" fmla="*/ 1009 w 1004"/>
                <a:gd name="T1" fmla="*/ 0 h 98"/>
                <a:gd name="T2" fmla="*/ 0 w 1004"/>
                <a:gd name="T3" fmla="*/ 0 h 98"/>
                <a:gd name="T4" fmla="*/ 0 w 1004"/>
                <a:gd name="T5" fmla="*/ 97 h 98"/>
                <a:gd name="T6" fmla="*/ 911 w 1004"/>
                <a:gd name="T7" fmla="*/ 97 h 98"/>
                <a:gd name="T8" fmla="*/ 1009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" name="Freeform 10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100"/>
            </a:xfrm>
            <a:custGeom>
              <a:avLst/>
              <a:gdLst>
                <a:gd name="T0" fmla="*/ 313 w 409"/>
                <a:gd name="T1" fmla="*/ 0 h 98"/>
                <a:gd name="T2" fmla="*/ 0 w 409"/>
                <a:gd name="T3" fmla="*/ 0 h 98"/>
                <a:gd name="T4" fmla="*/ 0 w 409"/>
                <a:gd name="T5" fmla="*/ 100 h 98"/>
                <a:gd name="T6" fmla="*/ 411 w 409"/>
                <a:gd name="T7" fmla="*/ 100 h 98"/>
                <a:gd name="T8" fmla="*/ 313 w 409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" name="Freeform 11"/>
            <p:cNvSpPr>
              <a:spLocks noChangeAspect="1"/>
            </p:cNvSpPr>
            <p:nvPr userDrawn="1"/>
          </p:nvSpPr>
          <p:spPr bwMode="auto">
            <a:xfrm>
              <a:off x="13" y="2789"/>
              <a:ext cx="419" cy="108"/>
            </a:xfrm>
            <a:custGeom>
              <a:avLst/>
              <a:gdLst>
                <a:gd name="T0" fmla="*/ 419 w 418"/>
                <a:gd name="T1" fmla="*/ 0 h 107"/>
                <a:gd name="T2" fmla="*/ 0 w 418"/>
                <a:gd name="T3" fmla="*/ 0 h 107"/>
                <a:gd name="T4" fmla="*/ 0 w 418"/>
                <a:gd name="T5" fmla="*/ 108 h 107"/>
                <a:gd name="T6" fmla="*/ 312 w 418"/>
                <a:gd name="T7" fmla="*/ 108 h 107"/>
                <a:gd name="T8" fmla="*/ 419 w 418"/>
                <a:gd name="T9" fmla="*/ 0 h 1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" name="Freeform 12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9"/>
            </a:xfrm>
            <a:custGeom>
              <a:avLst/>
              <a:gdLst>
                <a:gd name="T0" fmla="*/ 911 w 1004"/>
                <a:gd name="T1" fmla="*/ 0 h 98"/>
                <a:gd name="T2" fmla="*/ 0 w 1004"/>
                <a:gd name="T3" fmla="*/ 0 h 98"/>
                <a:gd name="T4" fmla="*/ 0 w 1004"/>
                <a:gd name="T5" fmla="*/ 99 h 98"/>
                <a:gd name="T6" fmla="*/ 1009 w 1004"/>
                <a:gd name="T7" fmla="*/ 99 h 98"/>
                <a:gd name="T8" fmla="*/ 911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" name="Freeform 13"/>
            <p:cNvSpPr>
              <a:spLocks noChangeAspect="1"/>
            </p:cNvSpPr>
            <p:nvPr userDrawn="1"/>
          </p:nvSpPr>
          <p:spPr bwMode="auto">
            <a:xfrm>
              <a:off x="13" y="1222"/>
              <a:ext cx="2276" cy="288"/>
            </a:xfrm>
            <a:custGeom>
              <a:avLst/>
              <a:gdLst>
                <a:gd name="T0" fmla="*/ 0 w 2266"/>
                <a:gd name="T1" fmla="*/ 288 h 285"/>
                <a:gd name="T2" fmla="*/ 2276 w 2266"/>
                <a:gd name="T3" fmla="*/ 288 h 285"/>
                <a:gd name="T4" fmla="*/ 1991 w 2266"/>
                <a:gd name="T5" fmla="*/ 0 h 285"/>
                <a:gd name="T6" fmla="*/ 0 w 2266"/>
                <a:gd name="T7" fmla="*/ 0 h 285"/>
                <a:gd name="T8" fmla="*/ 0 w 2266"/>
                <a:gd name="T9" fmla="*/ 288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" name="Freeform 14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7"/>
            </a:xfrm>
            <a:custGeom>
              <a:avLst/>
              <a:gdLst>
                <a:gd name="T0" fmla="*/ 0 w 2275"/>
                <a:gd name="T1" fmla="*/ 287 h 285"/>
                <a:gd name="T2" fmla="*/ 2001 w 2275"/>
                <a:gd name="T3" fmla="*/ 287 h 285"/>
                <a:gd name="T4" fmla="*/ 2286 w 2275"/>
                <a:gd name="T5" fmla="*/ 0 h 285"/>
                <a:gd name="T6" fmla="*/ 0 w 2275"/>
                <a:gd name="T7" fmla="*/ 0 h 285"/>
                <a:gd name="T8" fmla="*/ 0 w 2275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" name="Freeform 15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5"/>
            </a:xfrm>
            <a:custGeom>
              <a:avLst/>
              <a:gdLst>
                <a:gd name="T0" fmla="*/ 2598 w 2728"/>
                <a:gd name="T1" fmla="*/ 0 h 285"/>
                <a:gd name="T2" fmla="*/ 0 w 2728"/>
                <a:gd name="T3" fmla="*/ 0 h 285"/>
                <a:gd name="T4" fmla="*/ 0 w 2728"/>
                <a:gd name="T5" fmla="*/ 285 h 285"/>
                <a:gd name="T6" fmla="*/ 2598 w 2728"/>
                <a:gd name="T7" fmla="*/ 285 h 285"/>
                <a:gd name="T8" fmla="*/ 2741 w 2728"/>
                <a:gd name="T9" fmla="*/ 142 h 285"/>
                <a:gd name="T10" fmla="*/ 2598 w 2728"/>
                <a:gd name="T11" fmla="*/ 0 h 2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" name="Freeform 16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7"/>
            </a:xfrm>
            <a:custGeom>
              <a:avLst/>
              <a:gdLst>
                <a:gd name="T0" fmla="*/ 0 w 1671"/>
                <a:gd name="T1" fmla="*/ 287 h 285"/>
                <a:gd name="T2" fmla="*/ 1393 w 1671"/>
                <a:gd name="T3" fmla="*/ 287 h 285"/>
                <a:gd name="T4" fmla="*/ 1679 w 1671"/>
                <a:gd name="T5" fmla="*/ 0 h 285"/>
                <a:gd name="T6" fmla="*/ 0 w 1671"/>
                <a:gd name="T7" fmla="*/ 0 h 285"/>
                <a:gd name="T8" fmla="*/ 0 w 1671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0" name="Freeform 17"/>
            <p:cNvSpPr>
              <a:spLocks noChangeAspect="1"/>
            </p:cNvSpPr>
            <p:nvPr userDrawn="1"/>
          </p:nvSpPr>
          <p:spPr bwMode="auto">
            <a:xfrm>
              <a:off x="13" y="3588"/>
              <a:ext cx="1072" cy="285"/>
            </a:xfrm>
            <a:custGeom>
              <a:avLst/>
              <a:gdLst>
                <a:gd name="T0" fmla="*/ 0 w 1066"/>
                <a:gd name="T1" fmla="*/ 285 h 284"/>
                <a:gd name="T2" fmla="*/ 786 w 1066"/>
                <a:gd name="T3" fmla="*/ 285 h 284"/>
                <a:gd name="T4" fmla="*/ 1072 w 1066"/>
                <a:gd name="T5" fmla="*/ 0 h 284"/>
                <a:gd name="T6" fmla="*/ 0 w 1066"/>
                <a:gd name="T7" fmla="*/ 0 h 284"/>
                <a:gd name="T8" fmla="*/ 0 w 1066"/>
                <a:gd name="T9" fmla="*/ 285 h 2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" name="Freeform 18"/>
            <p:cNvSpPr>
              <a:spLocks noChangeAspect="1"/>
            </p:cNvSpPr>
            <p:nvPr userDrawn="1"/>
          </p:nvSpPr>
          <p:spPr bwMode="auto">
            <a:xfrm>
              <a:off x="13" y="15"/>
              <a:ext cx="1090" cy="287"/>
            </a:xfrm>
            <a:custGeom>
              <a:avLst/>
              <a:gdLst>
                <a:gd name="T0" fmla="*/ 0 w 1084"/>
                <a:gd name="T1" fmla="*/ 287 h 285"/>
                <a:gd name="T2" fmla="*/ 1090 w 1084"/>
                <a:gd name="T3" fmla="*/ 287 h 285"/>
                <a:gd name="T4" fmla="*/ 804 w 1084"/>
                <a:gd name="T5" fmla="*/ 0 h 285"/>
                <a:gd name="T6" fmla="*/ 0 w 1084"/>
                <a:gd name="T7" fmla="*/ 0 h 285"/>
                <a:gd name="T8" fmla="*/ 0 w 1084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" name="Freeform 19"/>
            <p:cNvSpPr>
              <a:spLocks noChangeAspect="1"/>
            </p:cNvSpPr>
            <p:nvPr userDrawn="1"/>
          </p:nvSpPr>
          <p:spPr bwMode="auto">
            <a:xfrm>
              <a:off x="13" y="614"/>
              <a:ext cx="1689" cy="287"/>
            </a:xfrm>
            <a:custGeom>
              <a:avLst/>
              <a:gdLst>
                <a:gd name="T0" fmla="*/ 0 w 1680"/>
                <a:gd name="T1" fmla="*/ 287 h 285"/>
                <a:gd name="T2" fmla="*/ 1689 w 1680"/>
                <a:gd name="T3" fmla="*/ 287 h 285"/>
                <a:gd name="T4" fmla="*/ 1402 w 1680"/>
                <a:gd name="T5" fmla="*/ 0 h 285"/>
                <a:gd name="T6" fmla="*/ 0 w 1680"/>
                <a:gd name="T7" fmla="*/ 0 h 285"/>
                <a:gd name="T8" fmla="*/ 0 w 1680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33" name="Rectangle 22"/>
          <p:cNvSpPr>
            <a:spLocks noChangeArrowheads="1"/>
          </p:cNvSpPr>
          <p:nvPr userDrawn="1"/>
        </p:nvSpPr>
        <p:spPr bwMode="auto">
          <a:xfrm>
            <a:off x="20638" y="6610350"/>
            <a:ext cx="912336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685" tIns="46342" rIns="92685" bIns="46342">
            <a:spAutoFit/>
          </a:bodyPr>
          <a:lstStyle/>
          <a:p>
            <a:pPr defTabSz="811213" eaLnBrk="0" hangingPunct="0">
              <a:spcBef>
                <a:spcPct val="0"/>
              </a:spcBef>
              <a:tabLst>
                <a:tab pos="7605713" algn="r"/>
              </a:tabLst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12/2012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	</a:t>
            </a:r>
          </a:p>
        </p:txBody>
      </p:sp>
      <p:pic>
        <p:nvPicPr>
          <p:cNvPr id="34" name="Picture 20" descr="SEI_CMU_1Line_Blk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685800"/>
            <a:ext cx="552291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4854101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01934" y="40192"/>
            <a:ext cx="4093866" cy="146304"/>
          </a:xfrm>
        </p:spPr>
        <p:txBody>
          <a:bodyPr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Section (optional)</a:t>
            </a:r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8503920" y="0"/>
            <a:ext cx="640080" cy="640080"/>
          </a:xfrm>
        </p:spPr>
        <p:txBody>
          <a:bodyPr anchor="ctr" anchorCtr="0">
            <a:normAutofit/>
          </a:bodyPr>
          <a:lstStyle>
            <a:lvl1pPr algn="ctr">
              <a:defRPr sz="800"/>
            </a:lvl1pPr>
          </a:lstStyle>
          <a:p>
            <a:r>
              <a:rPr lang="en-US" dirty="0" smtClean="0"/>
              <a:t>Picture (Optional)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78928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 noChangeAspect="1"/>
          </p:cNvGrpSpPr>
          <p:nvPr/>
        </p:nvGrpSpPr>
        <p:grpSpPr bwMode="auto">
          <a:xfrm>
            <a:off x="20638" y="17463"/>
            <a:ext cx="2687637" cy="4040187"/>
            <a:chOff x="13" y="15"/>
            <a:chExt cx="2741" cy="3858"/>
          </a:xfrm>
        </p:grpSpPr>
        <p:sp>
          <p:nvSpPr>
            <p:cNvPr id="5" name="Freeform 10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7"/>
            </a:xfrm>
            <a:custGeom>
              <a:avLst/>
              <a:gdLst>
                <a:gd name="T0" fmla="*/ 1039 w 1004"/>
                <a:gd name="T1" fmla="*/ 0 h 98"/>
                <a:gd name="T2" fmla="*/ 0 w 1004"/>
                <a:gd name="T3" fmla="*/ 0 h 98"/>
                <a:gd name="T4" fmla="*/ 0 w 1004"/>
                <a:gd name="T5" fmla="*/ 91 h 98"/>
                <a:gd name="T6" fmla="*/ 941 w 1004"/>
                <a:gd name="T7" fmla="*/ 91 h 98"/>
                <a:gd name="T8" fmla="*/ 1039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" name="Freeform 11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100"/>
            </a:xfrm>
            <a:custGeom>
              <a:avLst/>
              <a:gdLst>
                <a:gd name="T0" fmla="*/ 325 w 409"/>
                <a:gd name="T1" fmla="*/ 0 h 98"/>
                <a:gd name="T2" fmla="*/ 0 w 409"/>
                <a:gd name="T3" fmla="*/ 0 h 98"/>
                <a:gd name="T4" fmla="*/ 0 w 409"/>
                <a:gd name="T5" fmla="*/ 112 h 98"/>
                <a:gd name="T6" fmla="*/ 423 w 409"/>
                <a:gd name="T7" fmla="*/ 112 h 98"/>
                <a:gd name="T8" fmla="*/ 325 w 409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" name="Freeform 12"/>
            <p:cNvSpPr>
              <a:spLocks noChangeAspect="1"/>
            </p:cNvSpPr>
            <p:nvPr userDrawn="1"/>
          </p:nvSpPr>
          <p:spPr bwMode="auto">
            <a:xfrm>
              <a:off x="13" y="2789"/>
              <a:ext cx="419" cy="108"/>
            </a:xfrm>
            <a:custGeom>
              <a:avLst/>
              <a:gdLst>
                <a:gd name="T0" fmla="*/ 425 w 418"/>
                <a:gd name="T1" fmla="*/ 0 h 107"/>
                <a:gd name="T2" fmla="*/ 0 w 418"/>
                <a:gd name="T3" fmla="*/ 0 h 107"/>
                <a:gd name="T4" fmla="*/ 0 w 418"/>
                <a:gd name="T5" fmla="*/ 114 h 107"/>
                <a:gd name="T6" fmla="*/ 318 w 418"/>
                <a:gd name="T7" fmla="*/ 114 h 107"/>
                <a:gd name="T8" fmla="*/ 425 w 418"/>
                <a:gd name="T9" fmla="*/ 0 h 1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" name="Freeform 13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9"/>
            </a:xfrm>
            <a:custGeom>
              <a:avLst/>
              <a:gdLst>
                <a:gd name="T0" fmla="*/ 941 w 1004"/>
                <a:gd name="T1" fmla="*/ 0 h 98"/>
                <a:gd name="T2" fmla="*/ 0 w 1004"/>
                <a:gd name="T3" fmla="*/ 0 h 98"/>
                <a:gd name="T4" fmla="*/ 0 w 1004"/>
                <a:gd name="T5" fmla="*/ 105 h 98"/>
                <a:gd name="T6" fmla="*/ 1039 w 1004"/>
                <a:gd name="T7" fmla="*/ 105 h 98"/>
                <a:gd name="T8" fmla="*/ 941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" name="Freeform 14"/>
            <p:cNvSpPr>
              <a:spLocks noChangeAspect="1"/>
            </p:cNvSpPr>
            <p:nvPr userDrawn="1"/>
          </p:nvSpPr>
          <p:spPr bwMode="auto">
            <a:xfrm>
              <a:off x="13" y="1222"/>
              <a:ext cx="2276" cy="288"/>
            </a:xfrm>
            <a:custGeom>
              <a:avLst/>
              <a:gdLst>
                <a:gd name="T0" fmla="*/ 0 w 2266"/>
                <a:gd name="T1" fmla="*/ 306 h 285"/>
                <a:gd name="T2" fmla="*/ 2336 w 2266"/>
                <a:gd name="T3" fmla="*/ 306 h 285"/>
                <a:gd name="T4" fmla="*/ 2045 w 2266"/>
                <a:gd name="T5" fmla="*/ 0 h 285"/>
                <a:gd name="T6" fmla="*/ 0 w 2266"/>
                <a:gd name="T7" fmla="*/ 0 h 285"/>
                <a:gd name="T8" fmla="*/ 0 w 2266"/>
                <a:gd name="T9" fmla="*/ 306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" name="Freeform 15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7"/>
            </a:xfrm>
            <a:custGeom>
              <a:avLst/>
              <a:gdLst>
                <a:gd name="T0" fmla="*/ 0 w 2275"/>
                <a:gd name="T1" fmla="*/ 299 h 285"/>
                <a:gd name="T2" fmla="*/ 2061 w 2275"/>
                <a:gd name="T3" fmla="*/ 299 h 285"/>
                <a:gd name="T4" fmla="*/ 2352 w 2275"/>
                <a:gd name="T5" fmla="*/ 0 h 285"/>
                <a:gd name="T6" fmla="*/ 0 w 2275"/>
                <a:gd name="T7" fmla="*/ 0 h 285"/>
                <a:gd name="T8" fmla="*/ 0 w 2275"/>
                <a:gd name="T9" fmla="*/ 299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" name="Freeform 16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5"/>
            </a:xfrm>
            <a:custGeom>
              <a:avLst/>
              <a:gdLst>
                <a:gd name="T0" fmla="*/ 2673 w 2728"/>
                <a:gd name="T1" fmla="*/ 0 h 285"/>
                <a:gd name="T2" fmla="*/ 0 w 2728"/>
                <a:gd name="T3" fmla="*/ 0 h 285"/>
                <a:gd name="T4" fmla="*/ 0 w 2728"/>
                <a:gd name="T5" fmla="*/ 285 h 285"/>
                <a:gd name="T6" fmla="*/ 2673 w 2728"/>
                <a:gd name="T7" fmla="*/ 285 h 285"/>
                <a:gd name="T8" fmla="*/ 2819 w 2728"/>
                <a:gd name="T9" fmla="*/ 142 h 285"/>
                <a:gd name="T10" fmla="*/ 2673 w 2728"/>
                <a:gd name="T11" fmla="*/ 0 h 2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" name="Freeform 17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7"/>
            </a:xfrm>
            <a:custGeom>
              <a:avLst/>
              <a:gdLst>
                <a:gd name="T0" fmla="*/ 0 w 1671"/>
                <a:gd name="T1" fmla="*/ 299 h 285"/>
                <a:gd name="T2" fmla="*/ 1435 w 1671"/>
                <a:gd name="T3" fmla="*/ 299 h 285"/>
                <a:gd name="T4" fmla="*/ 1727 w 1671"/>
                <a:gd name="T5" fmla="*/ 0 h 285"/>
                <a:gd name="T6" fmla="*/ 0 w 1671"/>
                <a:gd name="T7" fmla="*/ 0 h 285"/>
                <a:gd name="T8" fmla="*/ 0 w 1671"/>
                <a:gd name="T9" fmla="*/ 299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" name="Freeform 18"/>
            <p:cNvSpPr>
              <a:spLocks noChangeAspect="1"/>
            </p:cNvSpPr>
            <p:nvPr userDrawn="1"/>
          </p:nvSpPr>
          <p:spPr bwMode="auto">
            <a:xfrm>
              <a:off x="13" y="3588"/>
              <a:ext cx="1072" cy="285"/>
            </a:xfrm>
            <a:custGeom>
              <a:avLst/>
              <a:gdLst>
                <a:gd name="T0" fmla="*/ 0 w 1066"/>
                <a:gd name="T1" fmla="*/ 291 h 284"/>
                <a:gd name="T2" fmla="*/ 812 w 1066"/>
                <a:gd name="T3" fmla="*/ 291 h 284"/>
                <a:gd name="T4" fmla="*/ 1108 w 1066"/>
                <a:gd name="T5" fmla="*/ 0 h 284"/>
                <a:gd name="T6" fmla="*/ 0 w 1066"/>
                <a:gd name="T7" fmla="*/ 0 h 284"/>
                <a:gd name="T8" fmla="*/ 0 w 1066"/>
                <a:gd name="T9" fmla="*/ 291 h 2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" name="Freeform 19"/>
            <p:cNvSpPr>
              <a:spLocks noChangeAspect="1"/>
            </p:cNvSpPr>
            <p:nvPr userDrawn="1"/>
          </p:nvSpPr>
          <p:spPr bwMode="auto">
            <a:xfrm>
              <a:off x="13" y="15"/>
              <a:ext cx="1090" cy="287"/>
            </a:xfrm>
            <a:custGeom>
              <a:avLst/>
              <a:gdLst>
                <a:gd name="T0" fmla="*/ 0 w 1084"/>
                <a:gd name="T1" fmla="*/ 299 h 285"/>
                <a:gd name="T2" fmla="*/ 1126 w 1084"/>
                <a:gd name="T3" fmla="*/ 299 h 285"/>
                <a:gd name="T4" fmla="*/ 831 w 1084"/>
                <a:gd name="T5" fmla="*/ 0 h 285"/>
                <a:gd name="T6" fmla="*/ 0 w 1084"/>
                <a:gd name="T7" fmla="*/ 0 h 285"/>
                <a:gd name="T8" fmla="*/ 0 w 1084"/>
                <a:gd name="T9" fmla="*/ 299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" name="Freeform 20"/>
            <p:cNvSpPr>
              <a:spLocks noChangeAspect="1"/>
            </p:cNvSpPr>
            <p:nvPr userDrawn="1"/>
          </p:nvSpPr>
          <p:spPr bwMode="auto">
            <a:xfrm>
              <a:off x="13" y="614"/>
              <a:ext cx="1689" cy="287"/>
            </a:xfrm>
            <a:custGeom>
              <a:avLst/>
              <a:gdLst>
                <a:gd name="T0" fmla="*/ 0 w 1680"/>
                <a:gd name="T1" fmla="*/ 299 h 285"/>
                <a:gd name="T2" fmla="*/ 1743 w 1680"/>
                <a:gd name="T3" fmla="*/ 299 h 285"/>
                <a:gd name="T4" fmla="*/ 1450 w 1680"/>
                <a:gd name="T5" fmla="*/ 0 h 285"/>
                <a:gd name="T6" fmla="*/ 0 w 1680"/>
                <a:gd name="T7" fmla="*/ 0 h 285"/>
                <a:gd name="T8" fmla="*/ 0 w 1680"/>
                <a:gd name="T9" fmla="*/ 299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16" name="Line 15"/>
          <p:cNvSpPr>
            <a:spLocks noChangeShapeType="1"/>
          </p:cNvSpPr>
          <p:nvPr/>
        </p:nvSpPr>
        <p:spPr bwMode="auto">
          <a:xfrm>
            <a:off x="0" y="6475413"/>
            <a:ext cx="9144000" cy="1587"/>
          </a:xfrm>
          <a:prstGeom prst="line">
            <a:avLst/>
          </a:prstGeom>
          <a:noFill/>
          <a:ln w="63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anchor="ctr"/>
          <a:lstStyle/>
          <a:p>
            <a:endParaRPr lang="en-US" dirty="0"/>
          </a:p>
        </p:txBody>
      </p:sp>
      <p:sp>
        <p:nvSpPr>
          <p:cNvPr id="17" name="Line 16"/>
          <p:cNvSpPr>
            <a:spLocks noChangeShapeType="1"/>
          </p:cNvSpPr>
          <p:nvPr/>
        </p:nvSpPr>
        <p:spPr bwMode="auto">
          <a:xfrm>
            <a:off x="0" y="4075113"/>
            <a:ext cx="9144000" cy="1587"/>
          </a:xfrm>
          <a:prstGeom prst="line">
            <a:avLst/>
          </a:prstGeom>
          <a:noFill/>
          <a:ln w="63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anchor="ctr"/>
          <a:lstStyle/>
          <a:p>
            <a:endParaRPr lang="en-US" dirty="0"/>
          </a:p>
        </p:txBody>
      </p:sp>
      <p:sp>
        <p:nvSpPr>
          <p:cNvPr id="18" name="Rectangle 23"/>
          <p:cNvSpPr>
            <a:spLocks noChangeArrowheads="1"/>
          </p:cNvSpPr>
          <p:nvPr/>
        </p:nvSpPr>
        <p:spPr bwMode="auto">
          <a:xfrm>
            <a:off x="685800" y="6553200"/>
            <a:ext cx="80772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685" tIns="46342" rIns="92685" bIns="46342">
            <a:spAutoFit/>
          </a:bodyPr>
          <a:lstStyle/>
          <a:p>
            <a:pPr defTabSz="811213" eaLnBrk="0" hangingPunct="0">
              <a:spcBef>
                <a:spcPct val="0"/>
              </a:spcBef>
              <a:tabLst>
                <a:tab pos="7605713" algn="r"/>
              </a:tabLst>
            </a:pPr>
            <a:r>
              <a:rPr lang="en-US" b="1" dirty="0">
                <a:solidFill>
                  <a:srgbClr val="000000"/>
                </a:solidFill>
              </a:rPr>
              <a:t>Leading a Development Team: Process Discipline	July 2012</a:t>
            </a:r>
          </a:p>
        </p:txBody>
      </p:sp>
      <p:sp>
        <p:nvSpPr>
          <p:cNvPr id="19" name="Rectangle 24"/>
          <p:cNvSpPr>
            <a:spLocks noChangeArrowheads="1"/>
          </p:cNvSpPr>
          <p:nvPr/>
        </p:nvSpPr>
        <p:spPr bwMode="auto">
          <a:xfrm>
            <a:off x="495300" y="5584825"/>
            <a:ext cx="7491413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177800" indent="-177800" eaLnBrk="0" hangingPunct="0">
              <a:lnSpc>
                <a:spcPct val="110000"/>
              </a:lnSpc>
              <a:spcBef>
                <a:spcPct val="0"/>
              </a:spcBef>
            </a:pPr>
            <a:r>
              <a:rPr lang="en-US" sz="1200" b="1" dirty="0">
                <a:solidFill>
                  <a:srgbClr val="000000"/>
                </a:solidFill>
              </a:rPr>
              <a:t>	Sponsored by the U.S. Department of Defense</a:t>
            </a:r>
          </a:p>
          <a:p>
            <a:pPr marL="177800" indent="-177800" eaLnBrk="0" hangingPunct="0">
              <a:lnSpc>
                <a:spcPct val="110000"/>
              </a:lnSpc>
              <a:spcBef>
                <a:spcPct val="0"/>
              </a:spcBef>
            </a:pPr>
            <a:r>
              <a:rPr lang="en-US" sz="1200" b="1" dirty="0">
                <a:solidFill>
                  <a:srgbClr val="000000"/>
                </a:solidFill>
              </a:rPr>
              <a:t>© 	2012 by Carnegie Mellon University</a:t>
            </a:r>
            <a:endParaRPr lang="en-US" sz="1400" b="1" dirty="0">
              <a:solidFill>
                <a:srgbClr val="000000"/>
              </a:solidFill>
            </a:endParaRPr>
          </a:p>
          <a:p>
            <a:pPr marL="177800" indent="-177800" eaLnBrk="0" hangingPunct="0">
              <a:lnSpc>
                <a:spcPct val="110000"/>
              </a:lnSpc>
              <a:spcBef>
                <a:spcPct val="0"/>
              </a:spcBef>
            </a:pPr>
            <a:r>
              <a:rPr lang="en-US" b="1" dirty="0">
                <a:solidFill>
                  <a:srgbClr val="000000"/>
                </a:solidFill>
              </a:rPr>
              <a:t>	This material is approved  for public release.  Distribution is limited by the Software Engineering Institute to attendees.</a:t>
            </a:r>
            <a:endParaRPr lang="en-US" sz="2000" dirty="0">
              <a:solidFill>
                <a:srgbClr val="000000"/>
              </a:solidFill>
            </a:endParaRPr>
          </a:p>
        </p:txBody>
      </p:sp>
      <p:pic>
        <p:nvPicPr>
          <p:cNvPr id="20" name="Picture 20" descr="SEI_CMU_1Line_Blk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685800"/>
            <a:ext cx="552291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5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25800" y="1358900"/>
            <a:ext cx="5003800" cy="1690688"/>
          </a:xfrm>
        </p:spPr>
        <p:txBody>
          <a:bodyPr lIns="91440" tIns="45720" rIns="91440" bIns="45720"/>
          <a:lstStyle>
            <a:lvl1pPr>
              <a:lnSpc>
                <a:spcPct val="100000"/>
              </a:lnSpc>
              <a:defRPr sz="2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5667" name="Rectangle 19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3213100" y="3165475"/>
            <a:ext cx="5016500" cy="320675"/>
          </a:xfrm>
          <a:ln w="6350"/>
        </p:spPr>
        <p:txBody>
          <a:bodyPr lIns="91440" tIns="45720" rIns="91440" bIns="45720" anchor="ctr">
            <a:spAutoFit/>
          </a:bodyPr>
          <a:lstStyle>
            <a:lvl1pPr>
              <a:spcAft>
                <a:spcPct val="0"/>
              </a:spcAft>
              <a:tabLst>
                <a:tab pos="2463800" algn="l"/>
              </a:tabLst>
              <a:defRPr sz="1500" b="1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528662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286481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46968606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447800"/>
            <a:ext cx="4151313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8513" y="1447800"/>
            <a:ext cx="4151312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623217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73142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13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455025" cy="46482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369681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163081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4825159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76387921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6922469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532962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7338" y="546100"/>
            <a:ext cx="2125662" cy="5549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546100"/>
            <a:ext cx="6227763" cy="5549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05090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70347918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13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447800"/>
            <a:ext cx="4151313" cy="46482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8513" y="1447800"/>
            <a:ext cx="4151312" cy="46482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9492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83063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13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65191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1957738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98210406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98783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04800" y="1447800"/>
            <a:ext cx="8455025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57175" y="417290"/>
            <a:ext cx="8505825" cy="344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203199" y="6639812"/>
            <a:ext cx="8440739" cy="37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685" tIns="46342" rIns="92685" bIns="46342">
            <a:spAutoFit/>
          </a:bodyPr>
          <a:lstStyle/>
          <a:p>
            <a:pPr marL="0" marR="0" indent="0" algn="l" defTabSz="8112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9588" algn="l"/>
                <a:tab pos="8399463" algn="r"/>
              </a:tabLst>
              <a:defRPr/>
            </a:pPr>
            <a:r>
              <a:rPr lang="en-US" sz="900" b="1" dirty="0" smtClean="0"/>
              <a:t>12/2012</a:t>
            </a:r>
            <a:r>
              <a:rPr lang="en-US" sz="900" b="1" baseline="0" dirty="0" smtClean="0"/>
              <a:t>	</a:t>
            </a:r>
            <a:r>
              <a:rPr lang="en-US" sz="900" b="1" dirty="0" smtClean="0"/>
              <a:t>Leading </a:t>
            </a:r>
            <a:r>
              <a:rPr lang="en-US" sz="900" b="1" dirty="0"/>
              <a:t>a Development Team: </a:t>
            </a:r>
            <a:r>
              <a:rPr lang="en-US" sz="900" b="1" dirty="0" smtClean="0"/>
              <a:t>Team Leader	 2012 Carnegie Mellon University</a:t>
            </a:r>
            <a:endParaRPr lang="en-US" sz="900" dirty="0" smtClean="0"/>
          </a:p>
          <a:p>
            <a:pPr defTabSz="811213" eaLnBrk="0" hangingPunct="0">
              <a:spcBef>
                <a:spcPct val="0"/>
              </a:spcBef>
            </a:pPr>
            <a:endParaRPr lang="en-US" sz="900" b="1" dirty="0"/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8642999" y="6631559"/>
            <a:ext cx="32573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</a:pPr>
            <a:fld id="{62F27A45-8B12-49D2-97EE-9508DAF6FCDE}" type="slidenum">
              <a:rPr lang="en-US" sz="900" b="1"/>
              <a:pPr algn="ctr" eaLnBrk="0" hangingPunct="0">
                <a:spcBef>
                  <a:spcPct val="0"/>
                </a:spcBef>
              </a:pPr>
              <a:t>‹#›</a:t>
            </a:fld>
            <a:endParaRPr lang="en-US" sz="900" b="1" dirty="0"/>
          </a:p>
        </p:txBody>
      </p:sp>
      <p:sp>
        <p:nvSpPr>
          <p:cNvPr id="13" name="Rectangle 12"/>
          <p:cNvSpPr/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chemeClr val="accent5">
              <a:lumMod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203199" y="6639812"/>
            <a:ext cx="8440739" cy="37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685" tIns="46342" rIns="92685" bIns="46342">
            <a:spAutoFit/>
          </a:bodyPr>
          <a:lstStyle/>
          <a:p>
            <a:pPr marL="0" marR="0" indent="0" algn="l" defTabSz="8112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9588" algn="l"/>
                <a:tab pos="8399463" algn="r"/>
              </a:tabLst>
              <a:defRPr/>
            </a:pPr>
            <a:r>
              <a:rPr lang="en-US" sz="900" b="1" dirty="0" smtClean="0"/>
              <a:t>12/2012</a:t>
            </a:r>
            <a:r>
              <a:rPr lang="en-US" sz="900" b="1" baseline="0" dirty="0" smtClean="0"/>
              <a:t>	</a:t>
            </a:r>
            <a:r>
              <a:rPr lang="en-US" sz="900" b="1" dirty="0" smtClean="0"/>
              <a:t>Leading </a:t>
            </a:r>
            <a:r>
              <a:rPr lang="en-US" sz="900" b="1" dirty="0"/>
              <a:t>a Development Team: </a:t>
            </a:r>
            <a:r>
              <a:rPr lang="en-US" sz="900" b="1" dirty="0" smtClean="0"/>
              <a:t>Leading the Team	© 2012 Carnegie Mellon University</a:t>
            </a:r>
            <a:endParaRPr lang="en-US" sz="900" dirty="0" smtClean="0"/>
          </a:p>
          <a:p>
            <a:pPr defTabSz="811213" eaLnBrk="0" hangingPunct="0">
              <a:spcBef>
                <a:spcPct val="0"/>
              </a:spcBef>
            </a:pPr>
            <a:endParaRPr lang="en-US" sz="900" b="1" dirty="0"/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8642999" y="6631559"/>
            <a:ext cx="32573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</a:pPr>
            <a:fld id="{62F27A45-8B12-49D2-97EE-9508DAF6FCDE}" type="slidenum">
              <a:rPr lang="en-US" sz="900" b="1"/>
              <a:pPr algn="ctr" eaLnBrk="0" hangingPunct="0">
                <a:spcBef>
                  <a:spcPct val="0"/>
                </a:spcBef>
              </a:pPr>
              <a:t>‹#›</a:t>
            </a:fld>
            <a:endParaRPr lang="en-US" sz="900" b="1" dirty="0"/>
          </a:p>
        </p:txBody>
      </p:sp>
      <p:sp>
        <p:nvSpPr>
          <p:cNvPr id="14" name="Rectangle 13"/>
          <p:cNvSpPr/>
          <p:nvPr userDrawn="1"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chemeClr val="accent5">
              <a:lumMod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34480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  <p:sldLayoutId id="2147483769" r:id="rId12"/>
    <p:sldLayoutId id="2147483755" r:id="rId13"/>
    <p:sldLayoutId id="2147483756" r:id="rId14"/>
  </p:sldLayoutIdLst>
  <p:transition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50000"/>
        </a:spcAft>
        <a:buSzPct val="70000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●"/>
        <a:defRPr sz="21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–"/>
        <a:defRPr sz="21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o"/>
        <a:defRPr sz="21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04800" y="1447800"/>
            <a:ext cx="8455025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57175" y="546100"/>
            <a:ext cx="8505825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2052" name="Line 4"/>
          <p:cNvSpPr>
            <a:spLocks noChangeShapeType="1"/>
          </p:cNvSpPr>
          <p:nvPr/>
        </p:nvSpPr>
        <p:spPr bwMode="auto">
          <a:xfrm>
            <a:off x="0" y="406400"/>
            <a:ext cx="9144000" cy="1588"/>
          </a:xfrm>
          <a:prstGeom prst="line">
            <a:avLst/>
          </a:prstGeom>
          <a:noFill/>
          <a:ln w="63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anchor="ctr"/>
          <a:lstStyle/>
          <a:p>
            <a:endParaRPr lang="en-US" dirty="0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ltGray">
          <a:xfrm>
            <a:off x="6248400" y="6575425"/>
            <a:ext cx="23558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rIns="45720" anchor="ctr">
            <a:spAutoFit/>
          </a:bodyPr>
          <a:lstStyle/>
          <a:p>
            <a:pPr algn="r" eaLnBrk="0" hangingPunct="0">
              <a:spcBef>
                <a:spcPct val="0"/>
              </a:spcBef>
            </a:pPr>
            <a:r>
              <a:rPr lang="en-US" sz="800" b="1" dirty="0">
                <a:solidFill>
                  <a:srgbClr val="000000"/>
                </a:solidFill>
              </a:rPr>
              <a:t>© 2012 Carnegie Mellon University</a:t>
            </a:r>
            <a:endParaRPr lang="en-US" sz="800" dirty="0">
              <a:solidFill>
                <a:srgbClr val="000000"/>
              </a:solidFill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203200" y="101600"/>
            <a:ext cx="5334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685" tIns="46342" rIns="92685" bIns="46342">
            <a:spAutoFit/>
          </a:bodyPr>
          <a:lstStyle/>
          <a:p>
            <a:pPr defTabSz="811213" eaLnBrk="0" hangingPunct="0">
              <a:spcBef>
                <a:spcPct val="0"/>
              </a:spcBef>
            </a:pPr>
            <a:r>
              <a:rPr lang="en-US" b="1" dirty="0">
                <a:solidFill>
                  <a:srgbClr val="000000"/>
                </a:solidFill>
              </a:rPr>
              <a:t>Leading a Development Team: Process Discipline</a:t>
            </a: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8643938" y="6565900"/>
            <a:ext cx="3238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</a:pPr>
            <a:fld id="{BED4304D-CDA4-4FA1-AEB0-E367D55D66BE}" type="slidenum">
              <a:rPr lang="en-US" sz="900" b="1">
                <a:solidFill>
                  <a:srgbClr val="000000"/>
                </a:solidFill>
              </a:rPr>
              <a:pPr algn="ctr" eaLnBrk="0" hangingPunct="0">
                <a:spcBef>
                  <a:spcPct val="0"/>
                </a:spcBef>
              </a:pPr>
              <a:t>‹#›</a:t>
            </a:fld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3556000" y="101600"/>
            <a:ext cx="53340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685" tIns="46342" rIns="92685" bIns="46342">
            <a:spAutoFit/>
          </a:bodyPr>
          <a:lstStyle/>
          <a:p>
            <a:pPr algn="r" defTabSz="811213" eaLnBrk="0" hangingPunct="0">
              <a:spcBef>
                <a:spcPct val="0"/>
              </a:spcBef>
            </a:pPr>
            <a:r>
              <a:rPr lang="en-US" b="1" dirty="0">
                <a:solidFill>
                  <a:srgbClr val="000000"/>
                </a:solidFill>
              </a:rPr>
              <a:t>July 2012</a:t>
            </a:r>
          </a:p>
        </p:txBody>
      </p:sp>
    </p:spTree>
    <p:extLst>
      <p:ext uri="{BB962C8B-B14F-4D97-AF65-F5344CB8AC3E}">
        <p14:creationId xmlns:p14="http://schemas.microsoft.com/office/powerpoint/2010/main" val="4257428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</p:sldLayoutIdLst>
  <p:transition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50000"/>
        </a:spcAft>
        <a:buSzPct val="70000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●"/>
        <a:defRPr sz="21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–"/>
        <a:defRPr sz="21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o"/>
        <a:defRPr sz="21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creativecommons.org/licenses/by/4.0/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mkasunic\Desktop\SVN%20Checkout\TSP%20Team%20Leader%20course\Course%20Notebook\Notebook%20Contents\M5.%20Leading%20the%20Team\Assessing%20Team%20Dynamics.docx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9"/>
          <p:cNvSpPr txBox="1">
            <a:spLocks noChangeArrowheads="1"/>
          </p:cNvSpPr>
          <p:nvPr/>
        </p:nvSpPr>
        <p:spPr bwMode="auto">
          <a:xfrm>
            <a:off x="3961010" y="3158754"/>
            <a:ext cx="424954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4572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9144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13716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18288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sz="2000" b="0" spc="200" dirty="0" smtClean="0">
                <a:solidFill>
                  <a:srgbClr val="002060"/>
                </a:solidFill>
              </a:rPr>
              <a:t>Leading a Development Team</a:t>
            </a:r>
            <a:endParaRPr lang="en-US" b="0" spc="200" dirty="0" smtClean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69868" y="2450785"/>
            <a:ext cx="36359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b="1" dirty="0" smtClean="0"/>
              <a:t>Leading the Team</a:t>
            </a:r>
            <a:endParaRPr lang="en-US" sz="3200" b="1" dirty="0"/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4168963" y="3035560"/>
            <a:ext cx="4049525" cy="0"/>
          </a:xfrm>
          <a:prstGeom prst="line">
            <a:avLst/>
          </a:prstGeom>
          <a:noFill/>
          <a:ln w="76200" cap="flat" cmpd="sng" algn="ctr">
            <a:solidFill>
              <a:srgbClr val="002060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4084120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57175" y="546100"/>
            <a:ext cx="8505825" cy="344488"/>
          </a:xfrm>
        </p:spPr>
        <p:txBody>
          <a:bodyPr/>
          <a:lstStyle/>
          <a:p>
            <a:pPr eaLnBrk="1" hangingPunct="1"/>
            <a:r>
              <a:rPr lang="en-US" dirty="0" smtClean="0"/>
              <a:t>Team Member Effectiveness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 dirty="0" smtClean="0"/>
              <a:t>To maximize the effectiveness of team members, you must</a:t>
            </a:r>
          </a:p>
          <a:p>
            <a:pPr lvl="1" eaLnBrk="1" hangingPunct="1"/>
            <a:r>
              <a:rPr lang="en-US" dirty="0" smtClean="0"/>
              <a:t>understand each of their skills</a:t>
            </a:r>
          </a:p>
          <a:p>
            <a:pPr lvl="1" eaLnBrk="1" hangingPunct="1"/>
            <a:r>
              <a:rPr lang="en-US" dirty="0" smtClean="0"/>
              <a:t>respect their interests</a:t>
            </a:r>
          </a:p>
          <a:p>
            <a:pPr lvl="1" eaLnBrk="1" hangingPunct="1"/>
            <a:r>
              <a:rPr lang="en-US" dirty="0" smtClean="0"/>
              <a:t>recognize that they can each do </a:t>
            </a:r>
            <a:br>
              <a:rPr lang="en-US" dirty="0" smtClean="0"/>
            </a:br>
            <a:r>
              <a:rPr lang="en-US" dirty="0" smtClean="0"/>
              <a:t>more than they believe </a:t>
            </a:r>
            <a:br>
              <a:rPr lang="en-US" dirty="0" smtClean="0"/>
            </a:br>
            <a:r>
              <a:rPr lang="en-US" dirty="0" smtClean="0"/>
              <a:t>they can do</a:t>
            </a:r>
          </a:p>
          <a:p>
            <a:pPr lvl="1" eaLnBrk="1" hangingPunct="1"/>
            <a:r>
              <a:rPr lang="en-US" dirty="0" smtClean="0"/>
              <a:t>challenge them to excel</a:t>
            </a:r>
          </a:p>
          <a:p>
            <a:pPr lvl="1" eaLnBrk="1" hangingPunct="1"/>
            <a:r>
              <a:rPr lang="en-US" dirty="0" smtClean="0"/>
              <a:t>remember that everyone has unique </a:t>
            </a:r>
            <a:br>
              <a:rPr lang="en-US" dirty="0" smtClean="0"/>
            </a:br>
            <a:r>
              <a:rPr lang="en-US" dirty="0" smtClean="0"/>
              <a:t>skills and abilities</a:t>
            </a:r>
          </a:p>
          <a:p>
            <a:pPr lvl="1" eaLnBrk="1" hangingPunct="1"/>
            <a:r>
              <a:rPr lang="en-US" dirty="0" smtClean="0"/>
              <a:t>celebrate excellent performance</a:t>
            </a:r>
          </a:p>
          <a:p>
            <a:pPr marL="0" indent="0" eaLnBrk="1" hangingPunct="1"/>
            <a:endParaRPr lang="en-US" dirty="0" smtClean="0"/>
          </a:p>
          <a:p>
            <a:pPr marL="0" indent="0" eaLnBrk="1" hangingPunct="1"/>
            <a:endParaRPr lang="en-US" dirty="0" smtClean="0"/>
          </a:p>
        </p:txBody>
      </p:sp>
      <p:pic>
        <p:nvPicPr>
          <p:cNvPr id="2051" name="Picture 3" descr="C:\Users\mkasunic\Desktop\iStock 10-19\iStock_000017620019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286000"/>
            <a:ext cx="3429000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9807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Leadership Issues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1588" indent="-1588" eaLnBrk="1" hangingPunct="1"/>
            <a:r>
              <a:rPr lang="en-US" dirty="0" smtClean="0"/>
              <a:t>Of the many possible leadership issues, three present the most problems:</a:t>
            </a:r>
          </a:p>
          <a:p>
            <a:pPr marL="919163" lvl="1" indent="-342900" eaLnBrk="1" hangingPunct="1">
              <a:buFont typeface="Times" pitchFamily="18" charset="0"/>
              <a:buAutoNum type="arabicPeriod"/>
            </a:pPr>
            <a:r>
              <a:rPr lang="en-US" dirty="0" smtClean="0"/>
              <a:t>using personal data</a:t>
            </a:r>
          </a:p>
          <a:p>
            <a:pPr marL="919163" lvl="1" indent="-342900" eaLnBrk="1" hangingPunct="1">
              <a:buFont typeface="Times" pitchFamily="18" charset="0"/>
              <a:buAutoNum type="arabicPeriod"/>
            </a:pPr>
            <a:r>
              <a:rPr lang="en-US" dirty="0" smtClean="0"/>
              <a:t>evaluating people</a:t>
            </a:r>
          </a:p>
          <a:p>
            <a:pPr marL="919163" lvl="1" indent="-342900" eaLnBrk="1" hangingPunct="1">
              <a:buFont typeface="Times" pitchFamily="18" charset="0"/>
              <a:buAutoNum type="arabicPeriod"/>
            </a:pPr>
            <a:r>
              <a:rPr lang="en-US" dirty="0" smtClean="0"/>
              <a:t>handling poor performers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382" b="100000" l="321" r="100000">
                        <a14:foregroundMark x1="71795" y1="36715" x2="71795" y2="36715"/>
                        <a14:foregroundMark x1="69551" y1="26087" x2="69551" y2="26087"/>
                        <a14:foregroundMark x1="75000" y1="20773" x2="75000" y2="20773"/>
                        <a14:foregroundMark x1="76282" y1="60870" x2="76282" y2="60870"/>
                        <a14:foregroundMark x1="86859" y1="61353" x2="86859" y2="61353"/>
                        <a14:foregroundMark x1="86538" y1="53623" x2="86538" y2="53623"/>
                        <a14:foregroundMark x1="66026" y1="67633" x2="66026" y2="67633"/>
                        <a14:foregroundMark x1="64423" y1="90821" x2="64423" y2="90821"/>
                        <a14:foregroundMark x1="79808" y1="91304" x2="79808" y2="91304"/>
                        <a14:foregroundMark x1="77885" y1="87923" x2="77885" y2="87923"/>
                        <a14:foregroundMark x1="87179" y1="83092" x2="87179" y2="83092"/>
                        <a14:foregroundMark x1="87821" y1="76329" x2="87821" y2="76329"/>
                        <a14:foregroundMark x1="90385" y1="71981" x2="90385" y2="71981"/>
                        <a14:foregroundMark x1="97756" y1="69082" x2="97756" y2="69082"/>
                        <a14:foregroundMark x1="96795" y1="52174" x2="96795" y2="52174"/>
                        <a14:foregroundMark x1="91346" y1="44444" x2="91346" y2="44444"/>
                        <a14:foregroundMark x1="95513" y1="48792" x2="95513" y2="48792"/>
                        <a14:foregroundMark x1="99359" y1="98551" x2="99359" y2="98551"/>
                        <a14:foregroundMark x1="83013" y1="61836" x2="83013" y2="61836"/>
                        <a14:foregroundMark x1="91667" y1="58937" x2="91667" y2="58937"/>
                        <a14:foregroundMark x1="89423" y1="47826" x2="89423" y2="47826"/>
                        <a14:foregroundMark x1="83974" y1="45411" x2="83974" y2="45411"/>
                        <a14:foregroundMark x1="74679" y1="56039" x2="74679" y2="56039"/>
                        <a14:foregroundMark x1="67628" y1="59903" x2="67628" y2="59903"/>
                        <a14:foregroundMark x1="64423" y1="80193" x2="64423" y2="80193"/>
                        <a14:foregroundMark x1="74679" y1="76812" x2="74679" y2="76812"/>
                        <a14:foregroundMark x1="79167" y1="85024" x2="79167" y2="85024"/>
                        <a14:foregroundMark x1="83013" y1="70048" x2="83013" y2="70048"/>
                        <a14:foregroundMark x1="96154" y1="75362" x2="96154" y2="75362"/>
                        <a14:foregroundMark x1="95833" y1="89372" x2="95833" y2="89372"/>
                        <a14:foregroundMark x1="93590" y1="59903" x2="93590" y2="59903"/>
                        <a14:foregroundMark x1="73077" y1="69565" x2="73077" y2="69565"/>
                        <a14:foregroundMark x1="90385" y1="42512" x2="90385" y2="4251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2438400"/>
            <a:ext cx="3518711" cy="2334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7548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The Use of Personal Data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219200"/>
            <a:ext cx="8455025" cy="4648200"/>
          </a:xfrm>
        </p:spPr>
        <p:txBody>
          <a:bodyPr/>
          <a:lstStyle/>
          <a:p>
            <a:pPr marL="0" indent="0" eaLnBrk="1" hangingPunct="1">
              <a:spcBef>
                <a:spcPts val="1200"/>
              </a:spcBef>
              <a:spcAft>
                <a:spcPct val="0"/>
              </a:spcAft>
            </a:pPr>
            <a:r>
              <a:rPr lang="en-US" dirty="0" smtClean="0"/>
              <a:t>Personal data can </a:t>
            </a:r>
            <a:r>
              <a:rPr lang="en-US" i="1" dirty="0" smtClean="0"/>
              <a:t>always </a:t>
            </a:r>
            <a:r>
              <a:rPr lang="en-US" dirty="0" smtClean="0"/>
              <a:t>help people to improve their performance</a:t>
            </a:r>
            <a:br>
              <a:rPr lang="en-US" dirty="0" smtClean="0"/>
            </a:br>
            <a:r>
              <a:rPr lang="en-US" dirty="0" smtClean="0"/>
              <a:t>by promoting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dirty="0" smtClean="0"/>
              <a:t>more accurate plans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dirty="0" smtClean="0"/>
              <a:t>precise status of the work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dirty="0" smtClean="0"/>
              <a:t>the self confidence to defend their plans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dirty="0" smtClean="0"/>
              <a:t>process improvements</a:t>
            </a:r>
          </a:p>
          <a:p>
            <a:pPr marL="0" indent="0" eaLnBrk="1" hangingPunct="1">
              <a:spcBef>
                <a:spcPts val="1200"/>
              </a:spcBef>
              <a:spcAft>
                <a:spcPct val="0"/>
              </a:spcAft>
            </a:pPr>
            <a:r>
              <a:rPr lang="en-US" dirty="0" smtClean="0"/>
              <a:t>However … personal data will </a:t>
            </a:r>
            <a:br>
              <a:rPr lang="en-US" dirty="0" smtClean="0"/>
            </a:br>
            <a:r>
              <a:rPr lang="en-US" i="1" dirty="0" smtClean="0"/>
              <a:t>always </a:t>
            </a:r>
            <a:r>
              <a:rPr lang="en-US" dirty="0" smtClean="0"/>
              <a:t>cause problems when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used to evaluate or compare </a:t>
            </a:r>
            <a:br>
              <a:rPr lang="en-US" dirty="0" smtClean="0"/>
            </a:br>
            <a:r>
              <a:rPr lang="en-US" dirty="0" smtClean="0"/>
              <a:t>individuals.</a:t>
            </a:r>
          </a:p>
          <a:p>
            <a:pPr marL="0" indent="0" eaLnBrk="1" hangingPunct="1"/>
            <a:endParaRPr lang="en-US" dirty="0" smtClean="0"/>
          </a:p>
        </p:txBody>
      </p:sp>
      <p:pic>
        <p:nvPicPr>
          <p:cNvPr id="3074" name="Picture 2" descr="C:\Users\mkasunic\Desktop\iStock 10-19\iStock_000018620627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877" y="3452044"/>
            <a:ext cx="4048125" cy="268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65489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mkasunic\Desktop\iStock 10-19\iStock_000018787436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854828"/>
            <a:ext cx="3400425" cy="1177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Rules for Handling Personal Data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81000" indent="-381000" eaLnBrk="1" hangingPunct="1"/>
            <a:r>
              <a:rPr lang="en-US" dirty="0" smtClean="0"/>
              <a:t>There are four basic rules for handling personal data.</a:t>
            </a:r>
          </a:p>
          <a:p>
            <a:pPr marL="800100" lvl="1" indent="-342900" eaLnBrk="1" hangingPunct="1">
              <a:buFont typeface="Times" pitchFamily="18" charset="0"/>
              <a:buAutoNum type="arabicPeriod"/>
            </a:pPr>
            <a:r>
              <a:rPr lang="en-US" dirty="0" smtClean="0"/>
              <a:t>Personal data must always be treated as personal property.</a:t>
            </a:r>
          </a:p>
          <a:p>
            <a:pPr marL="800100" lvl="1" indent="-342900" eaLnBrk="1" hangingPunct="1">
              <a:buFont typeface="Times" pitchFamily="18" charset="0"/>
              <a:buAutoNum type="arabicPeriod"/>
            </a:pPr>
            <a:r>
              <a:rPr lang="en-US" dirty="0" smtClean="0"/>
              <a:t>If a person wants to provide his or her own data to others, it could be a mistake, but it must be that person’s own decision.</a:t>
            </a:r>
          </a:p>
          <a:p>
            <a:pPr marL="800100" lvl="1" indent="-342900" eaLnBrk="1" hangingPunct="1">
              <a:buFont typeface="Times" pitchFamily="18" charset="0"/>
              <a:buAutoNum type="arabicPeriod"/>
            </a:pPr>
            <a:r>
              <a:rPr lang="en-US" dirty="0" smtClean="0"/>
              <a:t>Never provide anyone’s personal data to anyone else.</a:t>
            </a:r>
          </a:p>
          <a:p>
            <a:pPr marL="800100" lvl="1" indent="-342900" eaLnBrk="1" hangingPunct="1">
              <a:buFont typeface="Times" pitchFamily="18" charset="0"/>
              <a:buAutoNum type="arabicPeriod"/>
            </a:pPr>
            <a:r>
              <a:rPr lang="en-US" dirty="0" smtClean="0"/>
              <a:t>Never use data to compare people.</a:t>
            </a:r>
          </a:p>
          <a:p>
            <a:pPr marL="381000" indent="-381000"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589838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Evaluating People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219200"/>
            <a:ext cx="8455025" cy="46482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</a:pPr>
            <a:r>
              <a:rPr lang="en-US" sz="2000" dirty="0" smtClean="0"/>
              <a:t>When evaluating people, your objective is to help them optimize their performance.</a:t>
            </a:r>
          </a:p>
          <a:p>
            <a:pPr marL="0" indent="0" eaLnBrk="1" hangingPunct="1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</a:pPr>
            <a:r>
              <a:rPr lang="en-US" sz="2000" dirty="0" smtClean="0"/>
              <a:t>The keys to effective evaluations are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</a:pPr>
            <a:r>
              <a:rPr lang="en-US" sz="2000" dirty="0" smtClean="0"/>
              <a:t>openness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</a:pPr>
            <a:r>
              <a:rPr lang="en-US" sz="2000" dirty="0" smtClean="0"/>
              <a:t>honesty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</a:pPr>
            <a:r>
              <a:rPr lang="en-US" sz="2000" dirty="0" smtClean="0"/>
              <a:t>helpfulness</a:t>
            </a:r>
          </a:p>
          <a:p>
            <a:pPr marL="0" indent="0" eaLnBrk="1" hangingPunct="1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</a:pPr>
            <a:r>
              <a:rPr lang="en-US" sz="2000" dirty="0" smtClean="0"/>
              <a:t>If you are not open and honest, they </a:t>
            </a:r>
            <a:br>
              <a:rPr lang="en-US" sz="2000" dirty="0" smtClean="0"/>
            </a:br>
            <a:r>
              <a:rPr lang="en-US" sz="2000" dirty="0" smtClean="0"/>
              <a:t>will worry. In these cases, the issue will not be how you have evaluated them, but how they </a:t>
            </a:r>
            <a:r>
              <a:rPr lang="en-US" sz="2000" i="1" dirty="0" smtClean="0"/>
              <a:t>think</a:t>
            </a:r>
            <a:r>
              <a:rPr lang="en-US" sz="2000" dirty="0" smtClean="0"/>
              <a:t> you have evaluated them.</a:t>
            </a:r>
          </a:p>
          <a:p>
            <a:pPr marL="0" indent="0" eaLnBrk="1" hangingPunct="1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</a:pPr>
            <a:r>
              <a:rPr lang="en-US" sz="2000" dirty="0" smtClean="0"/>
              <a:t>When evaluating individuals, focus on 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</a:pPr>
            <a:r>
              <a:rPr lang="en-US" sz="2000" dirty="0" smtClean="0"/>
              <a:t>how they perform as team members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</a:pPr>
            <a:r>
              <a:rPr lang="en-US" sz="2000" dirty="0" smtClean="0"/>
              <a:t>how they contribute to team success</a:t>
            </a:r>
          </a:p>
        </p:txBody>
      </p:sp>
      <p:pic>
        <p:nvPicPr>
          <p:cNvPr id="5122" name="Picture 2" descr="C:\Users\mkasunic\Desktop\iStock 10-19\iStock_000019499523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828800"/>
            <a:ext cx="2411649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32139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257175" y="546100"/>
            <a:ext cx="8505825" cy="344488"/>
          </a:xfrm>
        </p:spPr>
        <p:txBody>
          <a:bodyPr/>
          <a:lstStyle/>
          <a:p>
            <a:pPr eaLnBrk="1" hangingPunct="1"/>
            <a:r>
              <a:rPr lang="en-US" dirty="0" smtClean="0"/>
              <a:t>Poor Performers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219200"/>
            <a:ext cx="8455025" cy="4648200"/>
          </a:xfrm>
        </p:spPr>
        <p:txBody>
          <a:bodyPr/>
          <a:lstStyle/>
          <a:p>
            <a:pPr marL="0" indent="0" eaLnBrk="1" hangingPunct="1"/>
            <a:r>
              <a:rPr lang="en-US" dirty="0" smtClean="0"/>
              <a:t>Poor performance can be due to</a:t>
            </a:r>
          </a:p>
          <a:p>
            <a:pPr marL="800100" lvl="1" indent="-342900" eaLnBrk="1" hangingPunct="1">
              <a:buFont typeface="Times" pitchFamily="18" charset="0"/>
              <a:buAutoNum type="arabicPeriod"/>
            </a:pPr>
            <a:r>
              <a:rPr lang="en-US" dirty="0" smtClean="0"/>
              <a:t>limited skills</a:t>
            </a:r>
          </a:p>
          <a:p>
            <a:pPr marL="800100" lvl="1" indent="-342900" eaLnBrk="1" hangingPunct="1">
              <a:buFont typeface="Times" pitchFamily="18" charset="0"/>
              <a:buAutoNum type="arabicPeriod"/>
            </a:pPr>
            <a:r>
              <a:rPr lang="en-US" dirty="0" smtClean="0"/>
              <a:t>improper assignments</a:t>
            </a:r>
          </a:p>
          <a:p>
            <a:pPr marL="800100" lvl="1" indent="-342900" eaLnBrk="1" hangingPunct="1">
              <a:buFont typeface="Times" pitchFamily="18" charset="0"/>
              <a:buAutoNum type="arabicPeriod"/>
            </a:pPr>
            <a:r>
              <a:rPr lang="en-US" dirty="0" smtClean="0"/>
              <a:t>inadequate training</a:t>
            </a:r>
          </a:p>
          <a:p>
            <a:pPr marL="800100" lvl="1" indent="-342900" eaLnBrk="1" hangingPunct="1">
              <a:buFont typeface="Times" pitchFamily="18" charset="0"/>
              <a:buAutoNum type="arabicPeriod"/>
            </a:pPr>
            <a:r>
              <a:rPr lang="en-US" dirty="0" smtClean="0"/>
              <a:t>uncooperative attitude</a:t>
            </a:r>
          </a:p>
          <a:p>
            <a:pPr marL="0" indent="0" eaLnBrk="1" hangingPunct="1"/>
            <a:endParaRPr lang="en-US" sz="600" dirty="0" smtClean="0"/>
          </a:p>
          <a:p>
            <a:pPr marL="0" indent="0" eaLnBrk="1" hangingPunct="1"/>
            <a:r>
              <a:rPr lang="en-US" dirty="0" smtClean="0"/>
              <a:t>Before concluding that attitude is the problem, </a:t>
            </a:r>
            <a:br>
              <a:rPr lang="en-US" dirty="0" smtClean="0"/>
            </a:br>
            <a:r>
              <a:rPr lang="en-US" dirty="0" smtClean="0"/>
              <a:t>eliminate the first three possible causes.</a:t>
            </a:r>
          </a:p>
          <a:p>
            <a:pPr marL="0" indent="0" eaLnBrk="1" hangingPunct="1"/>
            <a:endParaRPr lang="en-US" sz="600" dirty="0" smtClean="0"/>
          </a:p>
          <a:p>
            <a:pPr marL="0" indent="0" eaLnBrk="1" hangingPunct="1"/>
            <a:r>
              <a:rPr lang="en-US" dirty="0" smtClean="0"/>
              <a:t>Poor attitude is the one case where you must</a:t>
            </a:r>
            <a:r>
              <a:rPr lang="en-US" i="1" dirty="0" smtClean="0"/>
              <a:t> immediately </a:t>
            </a:r>
            <a:r>
              <a:rPr lang="en-US" dirty="0" smtClean="0"/>
              <a:t>obtain management help and guidance.</a:t>
            </a:r>
          </a:p>
        </p:txBody>
      </p:sp>
      <p:pic>
        <p:nvPicPr>
          <p:cNvPr id="6146" name="Picture 2" descr="C:\Users\mkasunic\Desktop\iStock 10-19\iStock_000006258610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143000"/>
            <a:ext cx="2068513" cy="3101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64216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57175" y="546100"/>
            <a:ext cx="8505825" cy="344488"/>
          </a:xfrm>
        </p:spPr>
        <p:txBody>
          <a:bodyPr/>
          <a:lstStyle/>
          <a:p>
            <a:pPr eaLnBrk="1" hangingPunct="1"/>
            <a:r>
              <a:rPr lang="en-US" dirty="0" smtClean="0"/>
              <a:t>Handling Poor Performers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295400"/>
            <a:ext cx="8455025" cy="4648200"/>
          </a:xfrm>
        </p:spPr>
        <p:txBody>
          <a:bodyPr/>
          <a:lstStyle/>
          <a:p>
            <a:pPr marL="0" indent="0" eaLnBrk="1" hangingPunct="1"/>
            <a:r>
              <a:rPr lang="en-US" dirty="0" smtClean="0"/>
              <a:t>Everyone is different.</a:t>
            </a:r>
          </a:p>
          <a:p>
            <a:pPr marL="0" indent="0" eaLnBrk="1" hangingPunct="1"/>
            <a:r>
              <a:rPr lang="en-US" dirty="0" smtClean="0"/>
              <a:t>Begin by listening carefully to understand the individuals point of view or problem.</a:t>
            </a:r>
          </a:p>
          <a:p>
            <a:pPr marL="0" indent="0" eaLnBrk="1" hangingPunct="1"/>
            <a:r>
              <a:rPr lang="en-US" dirty="0" smtClean="0"/>
              <a:t>If he or she is cooperative, make an </a:t>
            </a:r>
            <a:br>
              <a:rPr lang="en-US" dirty="0" smtClean="0"/>
            </a:br>
            <a:r>
              <a:rPr lang="en-US" dirty="0" smtClean="0"/>
              <a:t>improvement plan.</a:t>
            </a:r>
          </a:p>
          <a:p>
            <a:pPr marL="0" indent="0" eaLnBrk="1" hangingPunct="1"/>
            <a:r>
              <a:rPr lang="en-US" dirty="0" smtClean="0"/>
              <a:t>If the team member is uncooperative</a:t>
            </a:r>
          </a:p>
          <a:p>
            <a:pPr lvl="1" eaLnBrk="1" hangingPunct="1"/>
            <a:r>
              <a:rPr lang="en-US" dirty="0" smtClean="0"/>
              <a:t>recognize that the member has </a:t>
            </a:r>
            <a:br>
              <a:rPr lang="en-US" dirty="0" smtClean="0"/>
            </a:br>
            <a:r>
              <a:rPr lang="en-US" dirty="0" smtClean="0"/>
              <a:t>an attitude problem</a:t>
            </a:r>
          </a:p>
          <a:p>
            <a:pPr lvl="1" eaLnBrk="1" hangingPunct="1"/>
            <a:r>
              <a:rPr lang="en-US" dirty="0" smtClean="0"/>
              <a:t>obtain management help and </a:t>
            </a:r>
            <a:br>
              <a:rPr lang="en-US" dirty="0" smtClean="0"/>
            </a:br>
            <a:r>
              <a:rPr lang="en-US" dirty="0" smtClean="0"/>
              <a:t>guidance before doing anything further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2438400"/>
            <a:ext cx="2369027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28278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4488"/>
          </a:xfrm>
        </p:spPr>
        <p:txBody>
          <a:bodyPr/>
          <a:lstStyle/>
          <a:p>
            <a:r>
              <a:rPr lang="en-US" dirty="0" smtClean="0"/>
              <a:t>Leading Versus Managing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95400" y="1905000"/>
          <a:ext cx="6096000" cy="25955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795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Managers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Leaders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4" marB="45714"/>
                </a:tc>
              </a:tr>
              <a:tr h="370795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Tell</a:t>
                      </a:r>
                      <a:endParaRPr lang="en-US" sz="1800" dirty="0"/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Listen</a:t>
                      </a:r>
                      <a:endParaRPr lang="en-US" sz="1800" dirty="0"/>
                    </a:p>
                  </a:txBody>
                  <a:tcPr marT="45714" marB="45714"/>
                </a:tc>
              </a:tr>
              <a:tr h="370795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Direct</a:t>
                      </a:r>
                      <a:endParaRPr lang="en-US" sz="1800" dirty="0"/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Ask questions</a:t>
                      </a:r>
                      <a:endParaRPr lang="en-US" sz="1800" dirty="0"/>
                    </a:p>
                  </a:txBody>
                  <a:tcPr marT="45714" marB="45714"/>
                </a:tc>
              </a:tr>
              <a:tr h="370795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Decide or answer</a:t>
                      </a:r>
                      <a:endParaRPr lang="en-US" sz="1800" dirty="0"/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Facilitate consensus</a:t>
                      </a:r>
                      <a:endParaRPr lang="en-US" sz="1800" dirty="0"/>
                    </a:p>
                  </a:txBody>
                  <a:tcPr marT="45714" marB="45714"/>
                </a:tc>
              </a:tr>
              <a:tr h="370795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Control</a:t>
                      </a:r>
                      <a:endParaRPr lang="en-US" sz="1800" dirty="0"/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Coach</a:t>
                      </a:r>
                      <a:endParaRPr lang="en-US" sz="1800" dirty="0"/>
                    </a:p>
                  </a:txBody>
                  <a:tcPr marT="45714" marB="45714"/>
                </a:tc>
              </a:tr>
              <a:tr h="370795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Supervise</a:t>
                      </a:r>
                      <a:endParaRPr lang="en-US" sz="1800" dirty="0"/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Empower</a:t>
                      </a:r>
                      <a:endParaRPr lang="en-US" sz="1800" dirty="0"/>
                    </a:p>
                  </a:txBody>
                  <a:tcPr marT="45714" marB="45714"/>
                </a:tc>
              </a:tr>
              <a:tr h="370795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Set goals</a:t>
                      </a:r>
                      <a:endParaRPr lang="en-US" sz="1800" dirty="0"/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Challenge</a:t>
                      </a:r>
                      <a:endParaRPr lang="en-US" sz="1800" dirty="0"/>
                    </a:p>
                  </a:txBody>
                  <a:tcPr marT="45714" marB="45714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14587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Messages to Remember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 dirty="0" smtClean="0"/>
              <a:t>Knowledge workers must manage themselves.</a:t>
            </a:r>
          </a:p>
          <a:p>
            <a:pPr marL="0" indent="0" eaLnBrk="1" hangingPunct="1"/>
            <a:r>
              <a:rPr lang="en-US" dirty="0" smtClean="0"/>
              <a:t>Your job is to motivate, guide, and help them along that path.</a:t>
            </a:r>
          </a:p>
          <a:p>
            <a:pPr marL="0" indent="0" eaLnBrk="1" hangingPunct="1"/>
            <a:r>
              <a:rPr lang="en-US" dirty="0" smtClean="0"/>
              <a:t>As a leader, you must also</a:t>
            </a:r>
          </a:p>
          <a:p>
            <a:pPr lvl="1" eaLnBrk="1" hangingPunct="1"/>
            <a:r>
              <a:rPr lang="en-US" dirty="0" smtClean="0"/>
              <a:t>set aggressive and exciting goals</a:t>
            </a:r>
          </a:p>
          <a:p>
            <a:pPr lvl="1" eaLnBrk="1" hangingPunct="1"/>
            <a:r>
              <a:rPr lang="en-US" dirty="0" smtClean="0"/>
              <a:t>build team ownership</a:t>
            </a:r>
          </a:p>
          <a:p>
            <a:pPr lvl="1" eaLnBrk="1" hangingPunct="1"/>
            <a:r>
              <a:rPr lang="en-US" dirty="0" smtClean="0"/>
              <a:t>respect every team member</a:t>
            </a:r>
          </a:p>
          <a:p>
            <a:pPr lvl="1" eaLnBrk="1" hangingPunct="1"/>
            <a:r>
              <a:rPr lang="en-US" dirty="0" smtClean="0"/>
              <a:t>treat the team as a team</a:t>
            </a:r>
          </a:p>
          <a:p>
            <a:pPr marL="0" indent="0" eaLnBrk="1" hangingPunct="1"/>
            <a:endParaRPr lang="en-US" dirty="0" smtClean="0"/>
          </a:p>
        </p:txBody>
      </p:sp>
      <p:pic>
        <p:nvPicPr>
          <p:cNvPr id="4" name="Picture 2" descr="\\ad\dfs\Users\mkasunic\Documents\iStock\iStock_000020933268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505200"/>
            <a:ext cx="2075645" cy="1807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882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SEI_CMU_1Line_2Colo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200400"/>
            <a:ext cx="8537575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60187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-597498"/>
            <a:ext cx="9144000" cy="1194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537993" bIns="6348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            </a:t>
            </a:r>
            <a:b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" name="Picture 4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3940" y="5800725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hlinkClick r:id="rId2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808" y="951177"/>
            <a:ext cx="8630856" cy="4708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694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Topics</a:t>
            </a:r>
          </a:p>
        </p:txBody>
      </p:sp>
      <p:sp>
        <p:nvSpPr>
          <p:cNvPr id="4099" name="Rectangle 5"/>
          <p:cNvSpPr>
            <a:spLocks noGrp="1" noChangeArrowheads="1"/>
          </p:cNvSpPr>
          <p:nvPr>
            <p:ph idx="1"/>
          </p:nvPr>
        </p:nvSpPr>
        <p:spPr>
          <a:xfrm>
            <a:off x="838200" y="1447800"/>
            <a:ext cx="6553200" cy="4648200"/>
          </a:xfrm>
        </p:spPr>
        <p:txBody>
          <a:bodyPr/>
          <a:lstStyle/>
          <a:p>
            <a:pPr marL="0" indent="0" eaLnBrk="1" hangingPunct="1"/>
            <a:r>
              <a:rPr lang="en-US" dirty="0" smtClean="0"/>
              <a:t>Managing Knowledge Work</a:t>
            </a:r>
          </a:p>
          <a:p>
            <a:pPr marL="0" indent="0" eaLnBrk="1" hangingPunct="1"/>
            <a:r>
              <a:rPr lang="en-US" dirty="0" smtClean="0"/>
              <a:t>Developing Team Members</a:t>
            </a:r>
          </a:p>
        </p:txBody>
      </p:sp>
      <p:pic>
        <p:nvPicPr>
          <p:cNvPr id="1026" name="Picture 2" descr="\\ad\dfs\Users\mkasunic\Documents\iStock\Team Leade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1072" y="3733800"/>
            <a:ext cx="3228975" cy="2710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Isosceles Triangle 1"/>
          <p:cNvSpPr>
            <a:spLocks noChangeArrowheads="1"/>
          </p:cNvSpPr>
          <p:nvPr/>
        </p:nvSpPr>
        <p:spPr bwMode="auto">
          <a:xfrm rot="5400000">
            <a:off x="-785812" y="1471612"/>
            <a:ext cx="341312" cy="293688"/>
          </a:xfrm>
          <a:prstGeom prst="triangle">
            <a:avLst>
              <a:gd name="adj" fmla="val 50000"/>
            </a:avLst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309" tIns="46154" rIns="92309" bIns="46154"/>
          <a:lstStyle/>
          <a:p>
            <a:pPr>
              <a:tabLst>
                <a:tab pos="292100" algn="l"/>
                <a:tab pos="571500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762226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4.06893E-6 L 0.13906 -4.06893E-6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4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Managing Knowledge Work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447800"/>
            <a:ext cx="8455025" cy="3505200"/>
          </a:xfrm>
        </p:spPr>
        <p:txBody>
          <a:bodyPr/>
          <a:lstStyle/>
          <a:p>
            <a:pPr marL="0" indent="0" eaLnBrk="1" hangingPunct="1">
              <a:spcBef>
                <a:spcPts val="1200"/>
              </a:spcBef>
              <a:spcAft>
                <a:spcPct val="0"/>
              </a:spcAft>
            </a:pPr>
            <a:r>
              <a:rPr lang="en-US" sz="2000" dirty="0" smtClean="0"/>
              <a:t>Knowledge workers cannot be managed. They must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sz="2000" dirty="0" smtClean="0"/>
              <a:t>manage themselves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sz="2000" dirty="0" smtClean="0"/>
              <a:t>know how to manage themselves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sz="2000" dirty="0" smtClean="0"/>
              <a:t>be motivated to manage themselves</a:t>
            </a:r>
          </a:p>
          <a:p>
            <a:pPr marL="0" indent="0" eaLnBrk="1" hangingPunct="1">
              <a:spcBef>
                <a:spcPts val="1200"/>
              </a:spcBef>
              <a:spcAft>
                <a:spcPct val="0"/>
              </a:spcAft>
            </a:pPr>
            <a:r>
              <a:rPr lang="en-US" sz="2000" dirty="0" smtClean="0"/>
              <a:t>For knowledge workers to be motivated to </a:t>
            </a:r>
            <a:br>
              <a:rPr lang="en-US" sz="2000" dirty="0" smtClean="0"/>
            </a:br>
            <a:r>
              <a:rPr lang="en-US" sz="2000" dirty="0" smtClean="0"/>
              <a:t>manage themselves, they must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sz="2000" dirty="0" smtClean="0"/>
              <a:t>believe in the value of self management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sz="2000" dirty="0" smtClean="0"/>
              <a:t>own their own processes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sz="2000" dirty="0" smtClean="0"/>
              <a:t>be committed to their plans</a:t>
            </a:r>
          </a:p>
          <a:p>
            <a:pPr marL="0" indent="0" eaLnBrk="1" hangingPunct="1"/>
            <a:endParaRPr lang="en-US" sz="20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2880" y="2143361"/>
            <a:ext cx="2900120" cy="2962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4809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The TSP Supports Knowledge Work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 sz="2000" dirty="0" smtClean="0"/>
              <a:t>By learning the PSP and following the TSP, teams learn </a:t>
            </a:r>
            <a:r>
              <a:rPr lang="en-US" sz="2000" i="1" dirty="0" smtClean="0"/>
              <a:t>how</a:t>
            </a:r>
            <a:r>
              <a:rPr lang="en-US" sz="2000" dirty="0" smtClean="0"/>
              <a:t> to manage themselves and they learn </a:t>
            </a:r>
            <a:r>
              <a:rPr lang="en-US" sz="2000" i="1" dirty="0" smtClean="0"/>
              <a:t>why</a:t>
            </a:r>
            <a:r>
              <a:rPr lang="en-US" sz="2000" dirty="0" smtClean="0"/>
              <a:t> they must manage themselves.</a:t>
            </a:r>
          </a:p>
          <a:p>
            <a:pPr marL="0" indent="0" eaLnBrk="1" hangingPunct="1">
              <a:spcAft>
                <a:spcPct val="0"/>
              </a:spcAft>
            </a:pPr>
            <a:r>
              <a:rPr lang="en-US" sz="2000" dirty="0" smtClean="0"/>
              <a:t>Your job, as team leader, is to encourage them and to ensure that they follow the TSP approach to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sz="2000" dirty="0" smtClean="0"/>
              <a:t>define their own processes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sz="2000" dirty="0" smtClean="0"/>
              <a:t>follow these processes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sz="2000" dirty="0" smtClean="0"/>
              <a:t>gather their own data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sz="2000" dirty="0" smtClean="0"/>
              <a:t>use their data to build their own plans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sz="2000" dirty="0" smtClean="0"/>
              <a:t>use their data to maintain their plans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sz="2000" dirty="0" smtClean="0"/>
              <a:t>use their data to manage the quality of their work</a:t>
            </a:r>
          </a:p>
          <a:p>
            <a:pPr marL="0" indent="0" eaLnBrk="1" hangingPunct="1"/>
            <a:endParaRPr lang="en-US" sz="2000" dirty="0" smtClean="0"/>
          </a:p>
          <a:p>
            <a:pPr marL="0" indent="0" eaLnBrk="1" hangingPunct="1"/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1035954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Elements of Leadership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 dirty="0" smtClean="0"/>
              <a:t>To be a leader, you must have followers.</a:t>
            </a:r>
          </a:p>
          <a:p>
            <a:pPr lvl="1" eaLnBrk="1" hangingPunct="1"/>
            <a:r>
              <a:rPr lang="en-US" dirty="0" smtClean="0"/>
              <a:t>challenge the team with aggressive and exciting goals</a:t>
            </a:r>
          </a:p>
          <a:p>
            <a:pPr lvl="1" eaLnBrk="1" hangingPunct="1"/>
            <a:r>
              <a:rPr lang="en-US" dirty="0" smtClean="0"/>
              <a:t>build team ownership of the process and plan</a:t>
            </a:r>
          </a:p>
          <a:p>
            <a:pPr lvl="1" eaLnBrk="1" hangingPunct="1"/>
            <a:r>
              <a:rPr lang="en-US" dirty="0" smtClean="0"/>
              <a:t>respect every team member</a:t>
            </a:r>
          </a:p>
          <a:p>
            <a:pPr lvl="1" eaLnBrk="1" hangingPunct="1"/>
            <a:r>
              <a:rPr lang="en-US" dirty="0" smtClean="0"/>
              <a:t>treat the team as a team</a:t>
            </a:r>
          </a:p>
          <a:p>
            <a:pPr lvl="1" eaLnBrk="1" hangingPunct="1"/>
            <a:r>
              <a:rPr lang="en-US" dirty="0" smtClean="0"/>
              <a:t>act like a leader</a:t>
            </a:r>
          </a:p>
        </p:txBody>
      </p:sp>
      <p:pic>
        <p:nvPicPr>
          <p:cNvPr id="1026" name="Picture 2" descr="\\ad\dfs\Users\mkasunic\Documents\iStock\iStock_000021444738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681088"/>
            <a:ext cx="3438525" cy="2281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53635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57175" y="546100"/>
            <a:ext cx="8505825" cy="344488"/>
          </a:xfrm>
        </p:spPr>
        <p:txBody>
          <a:bodyPr/>
          <a:lstStyle/>
          <a:p>
            <a:pPr eaLnBrk="1" hangingPunct="1"/>
            <a:r>
              <a:rPr lang="en-US" dirty="0" smtClean="0"/>
              <a:t>Assessing Team Performance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447800"/>
            <a:ext cx="8455025" cy="3657600"/>
          </a:xfrm>
        </p:spPr>
        <p:txBody>
          <a:bodyPr/>
          <a:lstStyle/>
          <a:p>
            <a:pPr marL="0" indent="0" eaLnBrk="1" hangingPunct="1"/>
            <a:r>
              <a:rPr lang="en-US" dirty="0" smtClean="0"/>
              <a:t>To determine whether a team has become a jelled team, look at the following areas:</a:t>
            </a:r>
          </a:p>
          <a:p>
            <a:pPr lvl="1" eaLnBrk="1" hangingPunct="1"/>
            <a:r>
              <a:rPr lang="en-US" dirty="0" smtClean="0"/>
              <a:t>Does the team have a common sense of membership?</a:t>
            </a:r>
          </a:p>
          <a:p>
            <a:pPr lvl="1" eaLnBrk="1" hangingPunct="1"/>
            <a:r>
              <a:rPr lang="en-US" dirty="0" smtClean="0"/>
              <a:t>Are all of the members committed to a common goal?</a:t>
            </a:r>
          </a:p>
          <a:p>
            <a:pPr lvl="1" eaLnBrk="1" hangingPunct="1"/>
            <a:r>
              <a:rPr lang="en-US" dirty="0" smtClean="0"/>
              <a:t>Does the team own its processes and plans?</a:t>
            </a:r>
          </a:p>
          <a:p>
            <a:pPr lvl="1" eaLnBrk="1" hangingPunct="1"/>
            <a:r>
              <a:rPr lang="en-US" dirty="0" smtClean="0"/>
              <a:t>Do all of the team members have the skills to make a plan and the discipline to follow it?</a:t>
            </a:r>
          </a:p>
          <a:p>
            <a:pPr lvl="1" eaLnBrk="1" hangingPunct="1"/>
            <a:r>
              <a:rPr lang="en-US" dirty="0" smtClean="0"/>
              <a:t>Is the team dedicated to doing an excellent job?</a:t>
            </a:r>
          </a:p>
        </p:txBody>
      </p:sp>
      <p:sp>
        <p:nvSpPr>
          <p:cNvPr id="4" name="Rectangle 3"/>
          <p:cNvSpPr/>
          <p:nvPr/>
        </p:nvSpPr>
        <p:spPr>
          <a:xfrm>
            <a:off x="6476239" y="5758190"/>
            <a:ext cx="188705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/>
              <a:t>Assessing Team Dynamics</a:t>
            </a:r>
            <a:endParaRPr lang="en-US" sz="1100" dirty="0"/>
          </a:p>
        </p:txBody>
      </p:sp>
      <p:sp>
        <p:nvSpPr>
          <p:cNvPr id="5" name="Action Button: Forward or Next 4">
            <a:hlinkClick r:id="rId3" action="ppaction://hlinkfile" highlightClick="1"/>
          </p:cNvPr>
          <p:cNvSpPr/>
          <p:nvPr/>
        </p:nvSpPr>
        <p:spPr bwMode="auto">
          <a:xfrm>
            <a:off x="6290525" y="5792176"/>
            <a:ext cx="193638" cy="193638"/>
          </a:xfrm>
          <a:prstGeom prst="actionButtonForwardNext">
            <a:avLst/>
          </a:prstGeom>
          <a:solidFill>
            <a:schemeClr val="accent1">
              <a:lumMod val="75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22330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Topics</a:t>
            </a:r>
          </a:p>
        </p:txBody>
      </p:sp>
      <p:sp>
        <p:nvSpPr>
          <p:cNvPr id="4099" name="Rectangle 5"/>
          <p:cNvSpPr>
            <a:spLocks noGrp="1" noChangeArrowheads="1"/>
          </p:cNvSpPr>
          <p:nvPr>
            <p:ph idx="1"/>
          </p:nvPr>
        </p:nvSpPr>
        <p:spPr>
          <a:xfrm>
            <a:off x="838200" y="1447800"/>
            <a:ext cx="6553200" cy="4648200"/>
          </a:xfrm>
        </p:spPr>
        <p:txBody>
          <a:bodyPr/>
          <a:lstStyle/>
          <a:p>
            <a:pPr marL="0" indent="0" eaLnBrk="1" hangingPunct="1"/>
            <a:r>
              <a:rPr lang="en-US" dirty="0" smtClean="0"/>
              <a:t>Managing Knowledge Work</a:t>
            </a:r>
          </a:p>
          <a:p>
            <a:pPr marL="0" indent="0" eaLnBrk="1" hangingPunct="1"/>
            <a:r>
              <a:rPr lang="en-US" dirty="0" smtClean="0"/>
              <a:t>Developing Team Members</a:t>
            </a:r>
          </a:p>
        </p:txBody>
      </p:sp>
      <p:pic>
        <p:nvPicPr>
          <p:cNvPr id="1026" name="Picture 2" descr="\\ad\dfs\Users\mkasunic\Documents\iStock\Team Leade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1072" y="3733800"/>
            <a:ext cx="3228975" cy="2710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Isosceles Triangle 4"/>
          <p:cNvSpPr/>
          <p:nvPr/>
        </p:nvSpPr>
        <p:spPr bwMode="auto">
          <a:xfrm rot="5400000">
            <a:off x="514350" y="1959676"/>
            <a:ext cx="274638" cy="236537"/>
          </a:xfrm>
          <a:prstGeom prst="triangle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9" tIns="46154" rIns="92309" bIns="46154"/>
          <a:lstStyle>
            <a:defPPr>
              <a:defRPr lang="en-US"/>
            </a:defPPr>
            <a:lvl1pPr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>
              <a:tabLst>
                <a:tab pos="292100" algn="l"/>
                <a:tab pos="571500" algn="l"/>
              </a:tabLst>
              <a:defRPr/>
            </a:pPr>
            <a:endParaRPr lang="en-US" dirty="0"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563244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Developing Team Members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447800"/>
            <a:ext cx="8455025" cy="1905000"/>
          </a:xfrm>
        </p:spPr>
        <p:txBody>
          <a:bodyPr/>
          <a:lstStyle/>
          <a:p>
            <a:pPr marL="0" indent="0" eaLnBrk="1" hangingPunct="1"/>
            <a:r>
              <a:rPr lang="en-US" dirty="0" smtClean="0"/>
              <a:t>As leader, it is your job to maximize the effectiveness of the team.</a:t>
            </a:r>
          </a:p>
          <a:p>
            <a:pPr marL="0" indent="0" eaLnBrk="1" hangingPunct="1"/>
            <a:r>
              <a:rPr lang="en-US" dirty="0" smtClean="0"/>
              <a:t>To do this, you must help the team to jell into a cohesive and effective unit.</a:t>
            </a:r>
          </a:p>
          <a:p>
            <a:pPr marL="0" indent="0" eaLnBrk="1" hangingPunct="1"/>
            <a:r>
              <a:rPr lang="en-US" dirty="0" smtClean="0"/>
              <a:t>You must also maximize the effectiveness of every team member.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3276600"/>
            <a:ext cx="4096512" cy="2450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7899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oursewar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336699"/>
      </a:hlink>
      <a:folHlink>
        <a:srgbClr val="99CC00"/>
      </a:folHlink>
    </a:clrScheme>
    <a:fontScheme name="1_coursewar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309" tIns="46154" rIns="92309" bIns="46154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>
            <a:tab pos="292100" algn="l"/>
            <a:tab pos="571500" algn="l"/>
          </a:tabLst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309" tIns="46154" rIns="92309" bIns="46154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>
            <a:tab pos="292100" algn="l"/>
            <a:tab pos="571500" algn="l"/>
          </a:tabLst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1_coursewa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.potx" id="{E3CC9E82-15B3-4A82-90EE-DCD76D998612}" vid="{2C5C03E1-75B0-4807-9CE5-484A162502A6}"/>
    </a:ext>
  </a:extLst>
</a:theme>
</file>

<file path=ppt/theme/theme2.xml><?xml version="1.0" encoding="utf-8"?>
<a:theme xmlns:a="http://schemas.openxmlformats.org/drawingml/2006/main" name="2_coursewar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336699"/>
      </a:hlink>
      <a:folHlink>
        <a:srgbClr val="99CC00"/>
      </a:folHlink>
    </a:clrScheme>
    <a:fontScheme name="1_coursewar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309" tIns="46154" rIns="92309" bIns="46154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>
            <a:tab pos="292100" algn="l"/>
            <a:tab pos="571500" algn="l"/>
          </a:tabLst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309" tIns="46154" rIns="92309" bIns="46154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>
            <a:tab pos="292100" algn="l"/>
            <a:tab pos="571500" algn="l"/>
          </a:tabLst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1_coursewa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.potx" id="{E3CC9E82-15B3-4A82-90EE-DCD76D998612}" vid="{C87C5457-86C9-4C40-A742-91D7687E6B43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530</TotalTime>
  <Words>768</Words>
  <Application>Microsoft Office PowerPoint</Application>
  <PresentationFormat>On-screen Show (4:3)</PresentationFormat>
  <Paragraphs>176</Paragraphs>
  <Slides>19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MS PGothic</vt:lpstr>
      <vt:lpstr>Arial</vt:lpstr>
      <vt:lpstr>Times</vt:lpstr>
      <vt:lpstr>Times New Roman</vt:lpstr>
      <vt:lpstr>1_courseware</vt:lpstr>
      <vt:lpstr>2_courseware</vt:lpstr>
      <vt:lpstr>PowerPoint Presentation</vt:lpstr>
      <vt:lpstr>PowerPoint Presentation</vt:lpstr>
      <vt:lpstr>Topics</vt:lpstr>
      <vt:lpstr>Managing Knowledge Work</vt:lpstr>
      <vt:lpstr>The TSP Supports Knowledge Work</vt:lpstr>
      <vt:lpstr>The Elements of Leadership</vt:lpstr>
      <vt:lpstr>Assessing Team Performance</vt:lpstr>
      <vt:lpstr>Topics</vt:lpstr>
      <vt:lpstr>Developing Team Members</vt:lpstr>
      <vt:lpstr>Team Member Effectiveness</vt:lpstr>
      <vt:lpstr>Leadership Issues</vt:lpstr>
      <vt:lpstr>The Use of Personal Data</vt:lpstr>
      <vt:lpstr>Rules for Handling Personal Data</vt:lpstr>
      <vt:lpstr>Evaluating People</vt:lpstr>
      <vt:lpstr>Poor Performers</vt:lpstr>
      <vt:lpstr>Handling Poor Performers</vt:lpstr>
      <vt:lpstr>Leading Versus Managing</vt:lpstr>
      <vt:lpstr>Messages to Remember</vt:lpstr>
      <vt:lpstr>PowerPoint Presentation</vt:lpstr>
    </vt:vector>
  </TitlesOfParts>
  <Company>Software Engineering Institute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Leading a Development Team  Leading the Team</dc:title>
  <dc:creator>wrt</dc:creator>
  <cp:lastModifiedBy>wrn_loc_adm</cp:lastModifiedBy>
  <cp:revision>54</cp:revision>
  <cp:lastPrinted>2012-07-16T22:28:08Z</cp:lastPrinted>
  <dcterms:created xsi:type="dcterms:W3CDTF">2007-05-16T18:09:34Z</dcterms:created>
  <dcterms:modified xsi:type="dcterms:W3CDTF">2018-09-06T00:15:51Z</dcterms:modified>
</cp:coreProperties>
</file>